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handoutMasterIdLst>
    <p:handoutMasterId r:id="rId15"/>
  </p:handoutMasterIdLst>
  <p:sldIdLst>
    <p:sldId id="257" r:id="rId2"/>
    <p:sldId id="256" r:id="rId3"/>
    <p:sldId id="258" r:id="rId4"/>
    <p:sldId id="259" r:id="rId5"/>
    <p:sldId id="260" r:id="rId6"/>
    <p:sldId id="262" r:id="rId7"/>
    <p:sldId id="261" r:id="rId8"/>
    <p:sldId id="263" r:id="rId9"/>
    <p:sldId id="264" r:id="rId10"/>
    <p:sldId id="267" r:id="rId11"/>
    <p:sldId id="266" r:id="rId12"/>
    <p:sldId id="268" r:id="rId13"/>
  </p:sldIdLst>
  <p:sldSz cx="7559675" cy="1069181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3" d="100"/>
          <a:sy n="43" d="100"/>
        </p:scale>
        <p:origin x="182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6F30CEF-31D1-41ED-ABC9-1AB12083402E}"/>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a:extLst>
              <a:ext uri="{FF2B5EF4-FFF2-40B4-BE49-F238E27FC236}">
                <a16:creationId xmlns:a16="http://schemas.microsoft.com/office/drawing/2014/main" id="{106C0B95-DE32-4BA5-8084-C83F6FEE04E1}"/>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61884092-2BDB-4F3C-9B14-0D2EABB4F428}" type="datetimeFigureOut">
              <a:rPr kumimoji="1" lang="ja-JP" altLang="en-US" smtClean="0"/>
              <a:t>2021/6/10</a:t>
            </a:fld>
            <a:endParaRPr kumimoji="1" lang="ja-JP" altLang="en-US"/>
          </a:p>
        </p:txBody>
      </p:sp>
      <p:sp>
        <p:nvSpPr>
          <p:cNvPr id="4" name="フッター プレースホルダー 3">
            <a:extLst>
              <a:ext uri="{FF2B5EF4-FFF2-40B4-BE49-F238E27FC236}">
                <a16:creationId xmlns:a16="http://schemas.microsoft.com/office/drawing/2014/main" id="{9CA08DEC-D936-4CE7-9C23-9735C009152A}"/>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0ECDF590-3D36-40EE-8808-12EACC2A626B}"/>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B9938252-BBC7-4E5C-82BE-2E21DD51C5A4}" type="slidenum">
              <a:rPr kumimoji="1" lang="ja-JP" altLang="en-US" smtClean="0"/>
              <a:t>‹#›</a:t>
            </a:fld>
            <a:endParaRPr kumimoji="1" lang="ja-JP" altLang="en-US"/>
          </a:p>
        </p:txBody>
      </p:sp>
    </p:spTree>
    <p:extLst>
      <p:ext uri="{BB962C8B-B14F-4D97-AF65-F5344CB8AC3E}">
        <p14:creationId xmlns:p14="http://schemas.microsoft.com/office/powerpoint/2010/main" val="29002041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75A0A4C-79F1-4B61-A87E-9E392D43313E}" type="datetimeFigureOut">
              <a:rPr kumimoji="1" lang="ja-JP" altLang="en-US" smtClean="0"/>
              <a:t>2021/6/10</a:t>
            </a:fld>
            <a:endParaRPr kumimoji="1" lang="ja-JP" altLang="en-US"/>
          </a:p>
        </p:txBody>
      </p:sp>
      <p:sp>
        <p:nvSpPr>
          <p:cNvPr id="4" name="スライド イメージ プレースホルダー 3"/>
          <p:cNvSpPr>
            <a:spLocks noGrp="1" noRot="1" noChangeAspect="1"/>
          </p:cNvSpPr>
          <p:nvPr>
            <p:ph type="sldImg" idx="2"/>
          </p:nvPr>
        </p:nvSpPr>
        <p:spPr>
          <a:xfrm>
            <a:off x="2332038" y="1279525"/>
            <a:ext cx="2439987" cy="3454400"/>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DD5633F-8EB0-49A7-B7C7-5C48661C8655}" type="slidenum">
              <a:rPr kumimoji="1" lang="ja-JP" altLang="en-US" smtClean="0"/>
              <a:t>‹#›</a:t>
            </a:fld>
            <a:endParaRPr kumimoji="1" lang="ja-JP" altLang="en-US"/>
          </a:p>
        </p:txBody>
      </p:sp>
    </p:spTree>
    <p:extLst>
      <p:ext uri="{BB962C8B-B14F-4D97-AF65-F5344CB8AC3E}">
        <p14:creationId xmlns:p14="http://schemas.microsoft.com/office/powerpoint/2010/main" val="3653727970"/>
      </p:ext>
    </p:extLst>
  </p:cSld>
  <p:clrMap bg1="lt1" tx1="dk1" bg2="lt2" tx2="dk2" accent1="accent1" accent2="accent2" accent3="accent3" accent4="accent4" accent5="accent5" accent6="accent6" hlink="hlink" folHlink="folHlink"/>
  <p:hf sldNum="0" hdr="0" ftr="0" dt="0"/>
  <p:notesStyle>
    <a:lvl1pPr marL="0" algn="l" defTabSz="995423" rtl="0" eaLnBrk="1" latinLnBrk="0" hangingPunct="1">
      <a:defRPr kumimoji="1" sz="1307" kern="1200">
        <a:solidFill>
          <a:schemeClr val="tx1"/>
        </a:solidFill>
        <a:latin typeface="+mn-lt"/>
        <a:ea typeface="+mn-ea"/>
        <a:cs typeface="+mn-cs"/>
      </a:defRPr>
    </a:lvl1pPr>
    <a:lvl2pPr marL="497711" algn="l" defTabSz="995423" rtl="0" eaLnBrk="1" latinLnBrk="0" hangingPunct="1">
      <a:defRPr kumimoji="1" sz="1307" kern="1200">
        <a:solidFill>
          <a:schemeClr val="tx1"/>
        </a:solidFill>
        <a:latin typeface="+mn-lt"/>
        <a:ea typeface="+mn-ea"/>
        <a:cs typeface="+mn-cs"/>
      </a:defRPr>
    </a:lvl2pPr>
    <a:lvl3pPr marL="995423" algn="l" defTabSz="995423" rtl="0" eaLnBrk="1" latinLnBrk="0" hangingPunct="1">
      <a:defRPr kumimoji="1" sz="1307" kern="1200">
        <a:solidFill>
          <a:schemeClr val="tx1"/>
        </a:solidFill>
        <a:latin typeface="+mn-lt"/>
        <a:ea typeface="+mn-ea"/>
        <a:cs typeface="+mn-cs"/>
      </a:defRPr>
    </a:lvl3pPr>
    <a:lvl4pPr marL="1493134" algn="l" defTabSz="995423" rtl="0" eaLnBrk="1" latinLnBrk="0" hangingPunct="1">
      <a:defRPr kumimoji="1" sz="1307" kern="1200">
        <a:solidFill>
          <a:schemeClr val="tx1"/>
        </a:solidFill>
        <a:latin typeface="+mn-lt"/>
        <a:ea typeface="+mn-ea"/>
        <a:cs typeface="+mn-cs"/>
      </a:defRPr>
    </a:lvl4pPr>
    <a:lvl5pPr marL="1990846" algn="l" defTabSz="995423" rtl="0" eaLnBrk="1" latinLnBrk="0" hangingPunct="1">
      <a:defRPr kumimoji="1" sz="1307" kern="1200">
        <a:solidFill>
          <a:schemeClr val="tx1"/>
        </a:solidFill>
        <a:latin typeface="+mn-lt"/>
        <a:ea typeface="+mn-ea"/>
        <a:cs typeface="+mn-cs"/>
      </a:defRPr>
    </a:lvl5pPr>
    <a:lvl6pPr marL="2488558" algn="l" defTabSz="995423" rtl="0" eaLnBrk="1" latinLnBrk="0" hangingPunct="1">
      <a:defRPr kumimoji="1" sz="1307" kern="1200">
        <a:solidFill>
          <a:schemeClr val="tx1"/>
        </a:solidFill>
        <a:latin typeface="+mn-lt"/>
        <a:ea typeface="+mn-ea"/>
        <a:cs typeface="+mn-cs"/>
      </a:defRPr>
    </a:lvl6pPr>
    <a:lvl7pPr marL="2986269" algn="l" defTabSz="995423" rtl="0" eaLnBrk="1" latinLnBrk="0" hangingPunct="1">
      <a:defRPr kumimoji="1" sz="1307" kern="1200">
        <a:solidFill>
          <a:schemeClr val="tx1"/>
        </a:solidFill>
        <a:latin typeface="+mn-lt"/>
        <a:ea typeface="+mn-ea"/>
        <a:cs typeface="+mn-cs"/>
      </a:defRPr>
    </a:lvl7pPr>
    <a:lvl8pPr marL="3483981" algn="l" defTabSz="995423" rtl="0" eaLnBrk="1" latinLnBrk="0" hangingPunct="1">
      <a:defRPr kumimoji="1" sz="1307" kern="1200">
        <a:solidFill>
          <a:schemeClr val="tx1"/>
        </a:solidFill>
        <a:latin typeface="+mn-lt"/>
        <a:ea typeface="+mn-ea"/>
        <a:cs typeface="+mn-cs"/>
      </a:defRPr>
    </a:lvl8pPr>
    <a:lvl9pPr marL="3981692" algn="l" defTabSz="995423" rtl="0" eaLnBrk="1" latinLnBrk="0" hangingPunct="1">
      <a:defRPr kumimoji="1" sz="130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1367176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1658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289509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387796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150172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246276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132182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3322687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2449662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422839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A9781ED-43F2-4894-9110-E3886AC1B2C0}" type="datetimeFigureOut">
              <a:rPr kumimoji="1" lang="ja-JP" altLang="en-US" smtClean="0"/>
              <a:t>2021/6/10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444280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7A9781ED-43F2-4894-9110-E3886AC1B2C0}" type="datetimeFigureOut">
              <a:rPr kumimoji="1" lang="ja-JP" altLang="en-US" smtClean="0"/>
              <a:t>2021/6/10</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E64299DE-18D1-4CFA-9BE9-E34822F9696D}" type="slidenum">
              <a:rPr kumimoji="1" lang="ja-JP" altLang="en-US" smtClean="0"/>
              <a:t>‹#›</a:t>
            </a:fld>
            <a:endParaRPr kumimoji="1" lang="ja-JP" altLang="en-US"/>
          </a:p>
        </p:txBody>
      </p:sp>
    </p:spTree>
    <p:extLst>
      <p:ext uri="{BB962C8B-B14F-4D97-AF65-F5344CB8AC3E}">
        <p14:creationId xmlns:p14="http://schemas.microsoft.com/office/powerpoint/2010/main" val="4146867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C8E6DFC-89F3-4008-A763-FAF1139EC1F9}"/>
              </a:ext>
            </a:extLst>
          </p:cNvPr>
          <p:cNvSpPr/>
          <p:nvPr/>
        </p:nvSpPr>
        <p:spPr>
          <a:xfrm>
            <a:off x="323764" y="355450"/>
            <a:ext cx="6935006"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solidFill>
                <a:schemeClr val="accent1">
                  <a:lumMod val="20000"/>
                  <a:lumOff val="80000"/>
                </a:schemeClr>
              </a:solidFill>
            </a:endParaRPr>
          </a:p>
        </p:txBody>
      </p:sp>
      <p:sp>
        <p:nvSpPr>
          <p:cNvPr id="6" name="テキスト ボックス 5">
            <a:extLst>
              <a:ext uri="{FF2B5EF4-FFF2-40B4-BE49-F238E27FC236}">
                <a16:creationId xmlns:a16="http://schemas.microsoft.com/office/drawing/2014/main" id="{3323ADB5-E68C-4B23-92AC-AC20853EA3A2}"/>
              </a:ext>
            </a:extLst>
          </p:cNvPr>
          <p:cNvSpPr txBox="1"/>
          <p:nvPr/>
        </p:nvSpPr>
        <p:spPr>
          <a:xfrm>
            <a:off x="2417261" y="5682240"/>
            <a:ext cx="2776548" cy="1450135"/>
          </a:xfrm>
          <a:prstGeom prst="rect">
            <a:avLst/>
          </a:prstGeom>
          <a:noFill/>
        </p:spPr>
        <p:txBody>
          <a:bodyPr wrap="none" rtlCol="0">
            <a:spAutoFit/>
          </a:bodyPr>
          <a:lstStyle/>
          <a:p>
            <a:r>
              <a:rPr kumimoji="1" lang="en-US" altLang="ja-JP" sz="8601" dirty="0">
                <a:solidFill>
                  <a:schemeClr val="accent6">
                    <a:lumMod val="20000"/>
                    <a:lumOff val="80000"/>
                  </a:schemeClr>
                </a:solidFill>
                <a:latin typeface="BIZ UDP明朝 Medium" panose="02020500000000000000" pitchFamily="18" charset="-128"/>
                <a:ea typeface="BIZ UDP明朝 Medium" panose="02020500000000000000" pitchFamily="18" charset="-128"/>
              </a:rPr>
              <a:t>10th</a:t>
            </a:r>
            <a:endParaRPr kumimoji="1" lang="ja-JP" altLang="en-US" sz="8601" dirty="0">
              <a:solidFill>
                <a:schemeClr val="accent6">
                  <a:lumMod val="20000"/>
                  <a:lumOff val="80000"/>
                </a:schemeClr>
              </a:solidFill>
              <a:latin typeface="BIZ UDP明朝 Medium" panose="02020500000000000000" pitchFamily="18" charset="-128"/>
              <a:ea typeface="BIZ UDP明朝 Medium" panose="02020500000000000000" pitchFamily="18" charset="-128"/>
            </a:endParaRPr>
          </a:p>
        </p:txBody>
      </p:sp>
      <p:sp>
        <p:nvSpPr>
          <p:cNvPr id="9" name="テキスト ボックス 8">
            <a:extLst>
              <a:ext uri="{FF2B5EF4-FFF2-40B4-BE49-F238E27FC236}">
                <a16:creationId xmlns:a16="http://schemas.microsoft.com/office/drawing/2014/main" id="{73EB8511-A1F8-43CA-87BB-B8387F2F3871}"/>
              </a:ext>
            </a:extLst>
          </p:cNvPr>
          <p:cNvSpPr txBox="1"/>
          <p:nvPr/>
        </p:nvSpPr>
        <p:spPr>
          <a:xfrm>
            <a:off x="1554887" y="7667681"/>
            <a:ext cx="4449901" cy="636741"/>
          </a:xfrm>
          <a:prstGeom prst="rect">
            <a:avLst/>
          </a:prstGeom>
          <a:noFill/>
        </p:spPr>
        <p:txBody>
          <a:bodyPr wrap="square">
            <a:spAutoFit/>
          </a:bodyPr>
          <a:lstStyle/>
          <a:p>
            <a:pPr algn="ctr"/>
            <a:r>
              <a:rPr lang="ja-JP" altLang="ja-JP" sz="3440" b="1" kern="100" dirty="0">
                <a:latin typeface="BIZ UDゴシック" panose="020B0400000000000000" pitchFamily="49" charset="-128"/>
                <a:ea typeface="BIZ UDゴシック" panose="020B0400000000000000" pitchFamily="49" charset="-128"/>
                <a:cs typeface="Times New Roman" panose="02020603050405020304" pitchFamily="18" charset="0"/>
              </a:rPr>
              <a:t>設立１０周年記念誌</a:t>
            </a:r>
            <a:endParaRPr lang="ja-JP" altLang="ja-JP" sz="344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DB0B388F-E84A-4FC8-8F22-DD7441FBFFEF}"/>
              </a:ext>
            </a:extLst>
          </p:cNvPr>
          <p:cNvSpPr txBox="1"/>
          <p:nvPr/>
        </p:nvSpPr>
        <p:spPr>
          <a:xfrm>
            <a:off x="1955898" y="9123334"/>
            <a:ext cx="5025544" cy="568969"/>
          </a:xfrm>
          <a:prstGeom prst="rect">
            <a:avLst/>
          </a:prstGeom>
          <a:noFill/>
        </p:spPr>
        <p:txBody>
          <a:bodyPr wrap="square" anchor="ctr">
            <a:spAutoFit/>
          </a:bodyPr>
          <a:lstStyle/>
          <a:p>
            <a:pPr algn="ctr"/>
            <a:r>
              <a:rPr lang="ja-JP" altLang="ja-JP" sz="3010" b="1" kern="100" dirty="0">
                <a:latin typeface="BIZ UDゴシック" panose="020B0400000000000000" pitchFamily="49" charset="-128"/>
                <a:ea typeface="BIZ UDゴシック" panose="020B0400000000000000" pitchFamily="49" charset="-128"/>
                <a:cs typeface="Times New Roman" panose="02020603050405020304" pitchFamily="18" charset="0"/>
              </a:rPr>
              <a:t>日本コンクリート診断士会</a:t>
            </a:r>
            <a:endParaRPr lang="ja-JP" altLang="ja-JP" sz="301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3" name="図 2">
            <a:extLst>
              <a:ext uri="{FF2B5EF4-FFF2-40B4-BE49-F238E27FC236}">
                <a16:creationId xmlns:a16="http://schemas.microsoft.com/office/drawing/2014/main" id="{428DA358-5E7D-4D16-9974-1A0D4F9E1B20}"/>
              </a:ext>
            </a:extLst>
          </p:cNvPr>
          <p:cNvPicPr>
            <a:picLocks noChangeAspect="1"/>
          </p:cNvPicPr>
          <p:nvPr/>
        </p:nvPicPr>
        <p:blipFill rotWithShape="1">
          <a:blip r:embed="rId2">
            <a:extLst>
              <a:ext uri="{28A0092B-C50C-407E-A947-70E740481C1C}">
                <a14:useLocalDpi xmlns:a14="http://schemas.microsoft.com/office/drawing/2010/main" val="0"/>
              </a:ext>
            </a:extLst>
          </a:blip>
          <a:srcRect l="21655" r="22220" b="17006"/>
          <a:stretch/>
        </p:blipFill>
        <p:spPr>
          <a:xfrm>
            <a:off x="1710715" y="1297067"/>
            <a:ext cx="4138240" cy="6119524"/>
          </a:xfrm>
          <a:prstGeom prst="rect">
            <a:avLst/>
          </a:prstGeom>
          <a:ln w="19050">
            <a:solidFill>
              <a:schemeClr val="accent6">
                <a:lumMod val="40000"/>
                <a:lumOff val="60000"/>
              </a:schemeClr>
            </a:solidFill>
          </a:ln>
        </p:spPr>
      </p:pic>
      <p:sp>
        <p:nvSpPr>
          <p:cNvPr id="12" name="テキスト ボックス 11">
            <a:extLst>
              <a:ext uri="{FF2B5EF4-FFF2-40B4-BE49-F238E27FC236}">
                <a16:creationId xmlns:a16="http://schemas.microsoft.com/office/drawing/2014/main" id="{20569574-0098-4CA5-BA8B-373096CDA2AC}"/>
              </a:ext>
            </a:extLst>
          </p:cNvPr>
          <p:cNvSpPr txBox="1"/>
          <p:nvPr/>
        </p:nvSpPr>
        <p:spPr>
          <a:xfrm>
            <a:off x="435940" y="9220920"/>
            <a:ext cx="1933899" cy="399670"/>
          </a:xfrm>
          <a:prstGeom prst="rect">
            <a:avLst/>
          </a:prstGeom>
          <a:noFill/>
        </p:spPr>
        <p:txBody>
          <a:bodyPr wrap="square" anchor="ctr">
            <a:spAutoFit/>
          </a:bodyPr>
          <a:lstStyle/>
          <a:p>
            <a:pPr algn="ctr"/>
            <a:r>
              <a:rPr lang="ja-JP" altLang="ja-JP" sz="1936" b="1" kern="100" dirty="0">
                <a:latin typeface="BIZ UDゴシック" panose="020B0400000000000000" pitchFamily="49" charset="-128"/>
                <a:ea typeface="BIZ UDゴシック" panose="020B0400000000000000" pitchFamily="49" charset="-128"/>
                <a:cs typeface="Times New Roman" panose="02020603050405020304" pitchFamily="18" charset="0"/>
              </a:rPr>
              <a:t>一般社団法人</a:t>
            </a:r>
            <a:r>
              <a:rPr lang="ja-JP" altLang="ja-JP" sz="1936"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301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13" name="図 12">
            <a:extLst>
              <a:ext uri="{FF2B5EF4-FFF2-40B4-BE49-F238E27FC236}">
                <a16:creationId xmlns:a16="http://schemas.microsoft.com/office/drawing/2014/main" id="{B5BF5B60-6564-493D-AACE-B29D9DFE30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8863" y="240528"/>
            <a:ext cx="1851250" cy="839747"/>
          </a:xfrm>
          <a:prstGeom prst="rect">
            <a:avLst/>
          </a:prstGeom>
          <a:noFill/>
          <a:ln>
            <a:noFill/>
          </a:ln>
        </p:spPr>
      </p:pic>
      <p:sp>
        <p:nvSpPr>
          <p:cNvPr id="4" name="テキスト ボックス 3">
            <a:extLst>
              <a:ext uri="{FF2B5EF4-FFF2-40B4-BE49-F238E27FC236}">
                <a16:creationId xmlns:a16="http://schemas.microsoft.com/office/drawing/2014/main" id="{A5C14994-35C9-40F2-960F-8B5CA146840E}"/>
              </a:ext>
            </a:extLst>
          </p:cNvPr>
          <p:cNvSpPr txBox="1"/>
          <p:nvPr/>
        </p:nvSpPr>
        <p:spPr>
          <a:xfrm>
            <a:off x="2368532" y="5649880"/>
            <a:ext cx="2776548" cy="1450135"/>
          </a:xfrm>
          <a:prstGeom prst="rect">
            <a:avLst/>
          </a:prstGeom>
          <a:noFill/>
        </p:spPr>
        <p:txBody>
          <a:bodyPr wrap="none" rtlCol="0">
            <a:spAutoFit/>
          </a:bodyPr>
          <a:lstStyle/>
          <a:p>
            <a:r>
              <a:rPr kumimoji="1" lang="ja-JP" altLang="en-US" sz="8601" dirty="0">
                <a:ln>
                  <a:solidFill>
                    <a:schemeClr val="accent1">
                      <a:shade val="50000"/>
                    </a:schemeClr>
                  </a:solidFill>
                </a:ln>
                <a:solidFill>
                  <a:schemeClr val="bg1">
                    <a:lumMod val="95000"/>
                  </a:schemeClr>
                </a:solidFill>
                <a:latin typeface="BIZ UDP明朝 Medium" panose="02020500000000000000" pitchFamily="18" charset="-128"/>
                <a:ea typeface="BIZ UDP明朝 Medium" panose="02020500000000000000" pitchFamily="18" charset="-128"/>
              </a:rPr>
              <a:t>１０ｔｈ</a:t>
            </a:r>
          </a:p>
        </p:txBody>
      </p:sp>
    </p:spTree>
    <p:extLst>
      <p:ext uri="{BB962C8B-B14F-4D97-AF65-F5344CB8AC3E}">
        <p14:creationId xmlns:p14="http://schemas.microsoft.com/office/powerpoint/2010/main" val="130643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79987" y="339767"/>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grpSp>
        <p:nvGrpSpPr>
          <p:cNvPr id="2" name="グループ化 1">
            <a:extLst>
              <a:ext uri="{FF2B5EF4-FFF2-40B4-BE49-F238E27FC236}">
                <a16:creationId xmlns:a16="http://schemas.microsoft.com/office/drawing/2014/main" id="{AC3CCA54-DBA0-45D7-8023-E4F8229D4DD3}"/>
              </a:ext>
            </a:extLst>
          </p:cNvPr>
          <p:cNvGrpSpPr/>
          <p:nvPr/>
        </p:nvGrpSpPr>
        <p:grpSpPr>
          <a:xfrm>
            <a:off x="5177489" y="482574"/>
            <a:ext cx="861022" cy="775565"/>
            <a:chOff x="2044403" y="2250810"/>
            <a:chExt cx="2044261" cy="1750843"/>
          </a:xfrm>
        </p:grpSpPr>
        <p:sp>
          <p:nvSpPr>
            <p:cNvPr id="5" name="六角形 4">
              <a:extLst>
                <a:ext uri="{FF2B5EF4-FFF2-40B4-BE49-F238E27FC236}">
                  <a16:creationId xmlns:a16="http://schemas.microsoft.com/office/drawing/2014/main" id="{CFDD17F7-81DD-4AE9-B406-6E10477E0DD9}"/>
                </a:ext>
              </a:extLst>
            </p:cNvPr>
            <p:cNvSpPr/>
            <p:nvPr/>
          </p:nvSpPr>
          <p:spPr>
            <a:xfrm>
              <a:off x="2236233" y="2250810"/>
              <a:ext cx="1852431" cy="1595510"/>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6" name="六角形 5">
              <a:extLst>
                <a:ext uri="{FF2B5EF4-FFF2-40B4-BE49-F238E27FC236}">
                  <a16:creationId xmlns:a16="http://schemas.microsoft.com/office/drawing/2014/main" id="{5E951F72-2C3D-454D-81A3-C6DAE4C97D43}"/>
                </a:ext>
              </a:extLst>
            </p:cNvPr>
            <p:cNvSpPr/>
            <p:nvPr/>
          </p:nvSpPr>
          <p:spPr>
            <a:xfrm>
              <a:off x="2044403" y="2406143"/>
              <a:ext cx="1852183" cy="159551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2" name="グループ化 11">
            <a:extLst>
              <a:ext uri="{FF2B5EF4-FFF2-40B4-BE49-F238E27FC236}">
                <a16:creationId xmlns:a16="http://schemas.microsoft.com/office/drawing/2014/main" id="{48943402-D7F8-4BA3-9BF4-741DF03B545A}"/>
              </a:ext>
            </a:extLst>
          </p:cNvPr>
          <p:cNvGrpSpPr/>
          <p:nvPr/>
        </p:nvGrpSpPr>
        <p:grpSpPr>
          <a:xfrm>
            <a:off x="6270488" y="626740"/>
            <a:ext cx="884368" cy="706757"/>
            <a:chOff x="555525" y="2102368"/>
            <a:chExt cx="1555269" cy="1212921"/>
          </a:xfrm>
        </p:grpSpPr>
        <p:sp>
          <p:nvSpPr>
            <p:cNvPr id="7" name="六角形 6">
              <a:extLst>
                <a:ext uri="{FF2B5EF4-FFF2-40B4-BE49-F238E27FC236}">
                  <a16:creationId xmlns:a16="http://schemas.microsoft.com/office/drawing/2014/main" id="{89871BDE-4F9B-4CFE-8A7C-390E581F3E84}"/>
                </a:ext>
              </a:extLst>
            </p:cNvPr>
            <p:cNvSpPr/>
            <p:nvPr/>
          </p:nvSpPr>
          <p:spPr>
            <a:xfrm>
              <a:off x="883850" y="2258667"/>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8" name="六角形 7">
              <a:extLst>
                <a:ext uri="{FF2B5EF4-FFF2-40B4-BE49-F238E27FC236}">
                  <a16:creationId xmlns:a16="http://schemas.microsoft.com/office/drawing/2014/main" id="{21E0D1AC-4F1D-4B39-B6E8-46B0396E3E65}"/>
                </a:ext>
              </a:extLst>
            </p:cNvPr>
            <p:cNvSpPr/>
            <p:nvPr/>
          </p:nvSpPr>
          <p:spPr>
            <a:xfrm>
              <a:off x="555525" y="2102368"/>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5" name="グループ化 34">
            <a:extLst>
              <a:ext uri="{FF2B5EF4-FFF2-40B4-BE49-F238E27FC236}">
                <a16:creationId xmlns:a16="http://schemas.microsoft.com/office/drawing/2014/main" id="{476982B6-8238-472F-9A92-8AC2FA00BB6A}"/>
              </a:ext>
            </a:extLst>
          </p:cNvPr>
          <p:cNvGrpSpPr/>
          <p:nvPr/>
        </p:nvGrpSpPr>
        <p:grpSpPr>
          <a:xfrm>
            <a:off x="5837008" y="1457701"/>
            <a:ext cx="800314" cy="696364"/>
            <a:chOff x="370989" y="5155478"/>
            <a:chExt cx="2085227" cy="1790754"/>
          </a:xfrm>
        </p:grpSpPr>
        <p:sp>
          <p:nvSpPr>
            <p:cNvPr id="10" name="六角形 9">
              <a:extLst>
                <a:ext uri="{FF2B5EF4-FFF2-40B4-BE49-F238E27FC236}">
                  <a16:creationId xmlns:a16="http://schemas.microsoft.com/office/drawing/2014/main" id="{3C410367-0824-4CD5-BEB6-4A0E8F9BF7BD}"/>
                </a:ext>
              </a:extLst>
            </p:cNvPr>
            <p:cNvSpPr/>
            <p:nvPr/>
          </p:nvSpPr>
          <p:spPr>
            <a:xfrm rot="10800000">
              <a:off x="546599" y="5155478"/>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1" name="六角形 10">
              <a:extLst>
                <a:ext uri="{FF2B5EF4-FFF2-40B4-BE49-F238E27FC236}">
                  <a16:creationId xmlns:a16="http://schemas.microsoft.com/office/drawing/2014/main" id="{01E419BE-995D-45D3-902A-9B77DDAD42B6}"/>
                </a:ext>
              </a:extLst>
            </p:cNvPr>
            <p:cNvSpPr/>
            <p:nvPr/>
          </p:nvSpPr>
          <p:spPr>
            <a:xfrm rot="10800000">
              <a:off x="370989" y="5205610"/>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7" name="グループ化 16">
            <a:extLst>
              <a:ext uri="{FF2B5EF4-FFF2-40B4-BE49-F238E27FC236}">
                <a16:creationId xmlns:a16="http://schemas.microsoft.com/office/drawing/2014/main" id="{1F364D11-135B-45C5-9DF3-43557C9E80C2}"/>
              </a:ext>
            </a:extLst>
          </p:cNvPr>
          <p:cNvGrpSpPr/>
          <p:nvPr/>
        </p:nvGrpSpPr>
        <p:grpSpPr>
          <a:xfrm>
            <a:off x="2425012" y="4131402"/>
            <a:ext cx="980928" cy="892932"/>
            <a:chOff x="2475397" y="834264"/>
            <a:chExt cx="1423650" cy="1154042"/>
          </a:xfrm>
        </p:grpSpPr>
        <p:sp>
          <p:nvSpPr>
            <p:cNvPr id="14" name="六角形 13">
              <a:extLst>
                <a:ext uri="{FF2B5EF4-FFF2-40B4-BE49-F238E27FC236}">
                  <a16:creationId xmlns:a16="http://schemas.microsoft.com/office/drawing/2014/main" id="{58C80235-7870-4A64-8793-FA7BDD4B80F2}"/>
                </a:ext>
              </a:extLst>
            </p:cNvPr>
            <p:cNvSpPr/>
            <p:nvPr/>
          </p:nvSpPr>
          <p:spPr>
            <a:xfrm>
              <a:off x="2672103"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5" name="六角形 14">
              <a:extLst>
                <a:ext uri="{FF2B5EF4-FFF2-40B4-BE49-F238E27FC236}">
                  <a16:creationId xmlns:a16="http://schemas.microsoft.com/office/drawing/2014/main" id="{A1F9EB93-1D35-46BA-8737-969A34605842}"/>
                </a:ext>
              </a:extLst>
            </p:cNvPr>
            <p:cNvSpPr/>
            <p:nvPr/>
          </p:nvSpPr>
          <p:spPr>
            <a:xfrm>
              <a:off x="2475397" y="9047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1" name="グループ化 20">
            <a:extLst>
              <a:ext uri="{FF2B5EF4-FFF2-40B4-BE49-F238E27FC236}">
                <a16:creationId xmlns:a16="http://schemas.microsoft.com/office/drawing/2014/main" id="{595A02CD-353E-4390-8A97-9EF57AC0F740}"/>
              </a:ext>
            </a:extLst>
          </p:cNvPr>
          <p:cNvGrpSpPr/>
          <p:nvPr/>
        </p:nvGrpSpPr>
        <p:grpSpPr>
          <a:xfrm>
            <a:off x="5366023" y="6651244"/>
            <a:ext cx="1541364" cy="1401427"/>
            <a:chOff x="4466536" y="676114"/>
            <a:chExt cx="1423650" cy="1214772"/>
          </a:xfrm>
        </p:grpSpPr>
        <p:sp>
          <p:nvSpPr>
            <p:cNvPr id="19" name="六角形 18">
              <a:extLst>
                <a:ext uri="{FF2B5EF4-FFF2-40B4-BE49-F238E27FC236}">
                  <a16:creationId xmlns:a16="http://schemas.microsoft.com/office/drawing/2014/main" id="{3C916288-18DD-4C64-B013-482B0693D7F2}"/>
                </a:ext>
              </a:extLst>
            </p:cNvPr>
            <p:cNvSpPr/>
            <p:nvPr/>
          </p:nvSpPr>
          <p:spPr>
            <a:xfrm>
              <a:off x="4466536"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0" name="六角形 19">
              <a:extLst>
                <a:ext uri="{FF2B5EF4-FFF2-40B4-BE49-F238E27FC236}">
                  <a16:creationId xmlns:a16="http://schemas.microsoft.com/office/drawing/2014/main" id="{82F38FEE-867B-47D0-A1EA-F3DCF2914DCA}"/>
                </a:ext>
              </a:extLst>
            </p:cNvPr>
            <p:cNvSpPr/>
            <p:nvPr/>
          </p:nvSpPr>
          <p:spPr>
            <a:xfrm>
              <a:off x="4631610" y="6761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8" name="グループ化 27">
            <a:extLst>
              <a:ext uri="{FF2B5EF4-FFF2-40B4-BE49-F238E27FC236}">
                <a16:creationId xmlns:a16="http://schemas.microsoft.com/office/drawing/2014/main" id="{267B9FF3-3197-4C0D-8718-B8CA0A6DFC8D}"/>
              </a:ext>
            </a:extLst>
          </p:cNvPr>
          <p:cNvGrpSpPr/>
          <p:nvPr/>
        </p:nvGrpSpPr>
        <p:grpSpPr>
          <a:xfrm>
            <a:off x="5391093" y="5411957"/>
            <a:ext cx="1107367" cy="957301"/>
            <a:chOff x="4236398" y="2659235"/>
            <a:chExt cx="1742931" cy="1470950"/>
          </a:xfrm>
        </p:grpSpPr>
        <p:sp>
          <p:nvSpPr>
            <p:cNvPr id="25" name="六角形 24">
              <a:extLst>
                <a:ext uri="{FF2B5EF4-FFF2-40B4-BE49-F238E27FC236}">
                  <a16:creationId xmlns:a16="http://schemas.microsoft.com/office/drawing/2014/main" id="{C85BB73F-810B-471E-AA85-833B078759D2}"/>
                </a:ext>
              </a:extLst>
            </p:cNvPr>
            <p:cNvSpPr/>
            <p:nvPr/>
          </p:nvSpPr>
          <p:spPr>
            <a:xfrm>
              <a:off x="4399946" y="2740510"/>
              <a:ext cx="1579383" cy="138967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6" name="六角形 25">
              <a:extLst>
                <a:ext uri="{FF2B5EF4-FFF2-40B4-BE49-F238E27FC236}">
                  <a16:creationId xmlns:a16="http://schemas.microsoft.com/office/drawing/2014/main" id="{2F6622F2-C7BE-4A90-B564-6477DDD2210B}"/>
                </a:ext>
              </a:extLst>
            </p:cNvPr>
            <p:cNvSpPr/>
            <p:nvPr/>
          </p:nvSpPr>
          <p:spPr>
            <a:xfrm>
              <a:off x="4236398" y="2659235"/>
              <a:ext cx="1579171" cy="138967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3" name="グループ化 32">
            <a:extLst>
              <a:ext uri="{FF2B5EF4-FFF2-40B4-BE49-F238E27FC236}">
                <a16:creationId xmlns:a16="http://schemas.microsoft.com/office/drawing/2014/main" id="{7E71B1A7-8E99-4467-83C2-A768BE2FF89B}"/>
              </a:ext>
            </a:extLst>
          </p:cNvPr>
          <p:cNvGrpSpPr/>
          <p:nvPr/>
        </p:nvGrpSpPr>
        <p:grpSpPr>
          <a:xfrm>
            <a:off x="2129810" y="2749451"/>
            <a:ext cx="1096533" cy="1007395"/>
            <a:chOff x="4168964" y="4997056"/>
            <a:chExt cx="2181483" cy="1870968"/>
          </a:xfrm>
        </p:grpSpPr>
        <p:sp>
          <p:nvSpPr>
            <p:cNvPr id="29" name="六角形 28">
              <a:extLst>
                <a:ext uri="{FF2B5EF4-FFF2-40B4-BE49-F238E27FC236}">
                  <a16:creationId xmlns:a16="http://schemas.microsoft.com/office/drawing/2014/main" id="{F635DF16-46AE-4B33-9E74-F9AC33921B20}"/>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0" name="六角形 29">
              <a:extLst>
                <a:ext uri="{FF2B5EF4-FFF2-40B4-BE49-F238E27FC236}">
                  <a16:creationId xmlns:a16="http://schemas.microsoft.com/office/drawing/2014/main" id="{F6F9321B-81F0-482B-B285-7171B55D55C9}"/>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4" name="グループ化 33">
            <a:extLst>
              <a:ext uri="{FF2B5EF4-FFF2-40B4-BE49-F238E27FC236}">
                <a16:creationId xmlns:a16="http://schemas.microsoft.com/office/drawing/2014/main" id="{7CA84DED-5C42-40AF-A863-10C067F108BE}"/>
              </a:ext>
            </a:extLst>
          </p:cNvPr>
          <p:cNvGrpSpPr/>
          <p:nvPr/>
        </p:nvGrpSpPr>
        <p:grpSpPr>
          <a:xfrm>
            <a:off x="4170901" y="6280261"/>
            <a:ext cx="1128034" cy="996028"/>
            <a:chOff x="2419514" y="6693507"/>
            <a:chExt cx="2202985" cy="1882998"/>
          </a:xfrm>
        </p:grpSpPr>
        <p:sp>
          <p:nvSpPr>
            <p:cNvPr id="31" name="六角形 30">
              <a:extLst>
                <a:ext uri="{FF2B5EF4-FFF2-40B4-BE49-F238E27FC236}">
                  <a16:creationId xmlns:a16="http://schemas.microsoft.com/office/drawing/2014/main" id="{00E4FD95-BC5A-453A-89CF-7C6D1B9E640B}"/>
                </a:ext>
              </a:extLst>
            </p:cNvPr>
            <p:cNvSpPr/>
            <p:nvPr/>
          </p:nvSpPr>
          <p:spPr>
            <a:xfrm rot="10800000">
              <a:off x="2419514" y="6835883"/>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2" name="六角形 31">
              <a:extLst>
                <a:ext uri="{FF2B5EF4-FFF2-40B4-BE49-F238E27FC236}">
                  <a16:creationId xmlns:a16="http://schemas.microsoft.com/office/drawing/2014/main" id="{F7234E73-249C-450A-A6B7-894BB62A2CD0}"/>
                </a:ext>
              </a:extLst>
            </p:cNvPr>
            <p:cNvSpPr/>
            <p:nvPr/>
          </p:nvSpPr>
          <p:spPr>
            <a:xfrm rot="10800000">
              <a:off x="2713136" y="6693507"/>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sp>
        <p:nvSpPr>
          <p:cNvPr id="38" name="テキスト ボックス 37">
            <a:extLst>
              <a:ext uri="{FF2B5EF4-FFF2-40B4-BE49-F238E27FC236}">
                <a16:creationId xmlns:a16="http://schemas.microsoft.com/office/drawing/2014/main" id="{8D5670C3-99F8-4DBB-B337-08D47D02F9CA}"/>
              </a:ext>
            </a:extLst>
          </p:cNvPr>
          <p:cNvSpPr txBox="1"/>
          <p:nvPr/>
        </p:nvSpPr>
        <p:spPr>
          <a:xfrm>
            <a:off x="553377" y="1180558"/>
            <a:ext cx="5407763" cy="1517776"/>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「コンクリート診断士会の魅力つくり討論会」の開催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6</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回業務体験発表会･第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2</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回保有技術発表会の開催（東京）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メールかわら版を非会員にも閲覧できるように</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HP</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に掲載した</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八ッ場ダムにて合同見学会を実施</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4BEB347D-793A-49E6-81B7-B9AD1712E0E3}"/>
              </a:ext>
            </a:extLst>
          </p:cNvPr>
          <p:cNvSpPr txBox="1"/>
          <p:nvPr/>
        </p:nvSpPr>
        <p:spPr>
          <a:xfrm>
            <a:off x="289015" y="510202"/>
            <a:ext cx="2367246" cy="568969"/>
          </a:xfrm>
          <a:prstGeom prst="rect">
            <a:avLst/>
          </a:prstGeom>
          <a:noFill/>
        </p:spPr>
        <p:txBody>
          <a:bodyPr wrap="square" rtlCol="0">
            <a:spAutoFit/>
          </a:bodyPr>
          <a:lstStyle/>
          <a:p>
            <a:r>
              <a:rPr kumimoji="1" lang="en-US" altLang="ja-JP" sz="3010" dirty="0"/>
              <a:t>【2018</a:t>
            </a:r>
            <a:r>
              <a:rPr kumimoji="1" lang="ja-JP" altLang="en-US" sz="3010" dirty="0"/>
              <a:t>年</a:t>
            </a:r>
            <a:r>
              <a:rPr kumimoji="1" lang="en-US" altLang="ja-JP" sz="3010" dirty="0"/>
              <a:t>】</a:t>
            </a:r>
            <a:endParaRPr kumimoji="1" lang="ja-JP" altLang="en-US" sz="3010" dirty="0"/>
          </a:p>
        </p:txBody>
      </p:sp>
      <p:sp>
        <p:nvSpPr>
          <p:cNvPr id="39" name="テキスト ボックス 38">
            <a:extLst>
              <a:ext uri="{FF2B5EF4-FFF2-40B4-BE49-F238E27FC236}">
                <a16:creationId xmlns:a16="http://schemas.microsoft.com/office/drawing/2014/main" id="{FB9A0FE2-B74F-454F-A9D0-42A6FD281587}"/>
              </a:ext>
            </a:extLst>
          </p:cNvPr>
          <p:cNvSpPr txBox="1"/>
          <p:nvPr/>
        </p:nvSpPr>
        <p:spPr>
          <a:xfrm>
            <a:off x="323733" y="8190202"/>
            <a:ext cx="2367246" cy="568969"/>
          </a:xfrm>
          <a:prstGeom prst="rect">
            <a:avLst/>
          </a:prstGeom>
          <a:noFill/>
        </p:spPr>
        <p:txBody>
          <a:bodyPr wrap="square" rtlCol="0">
            <a:spAutoFit/>
          </a:bodyPr>
          <a:lstStyle/>
          <a:p>
            <a:r>
              <a:rPr kumimoji="1" lang="en-US" altLang="ja-JP" sz="3010" dirty="0"/>
              <a:t>【2019</a:t>
            </a:r>
            <a:r>
              <a:rPr kumimoji="1" lang="ja-JP" altLang="en-US" sz="3010" dirty="0"/>
              <a:t>年</a:t>
            </a:r>
            <a:r>
              <a:rPr kumimoji="1" lang="en-US" altLang="ja-JP" sz="3010" dirty="0"/>
              <a:t>】</a:t>
            </a:r>
            <a:endParaRPr kumimoji="1" lang="ja-JP" altLang="en-US" sz="3010" dirty="0"/>
          </a:p>
        </p:txBody>
      </p:sp>
      <p:sp>
        <p:nvSpPr>
          <p:cNvPr id="40" name="テキスト ボックス 39">
            <a:extLst>
              <a:ext uri="{FF2B5EF4-FFF2-40B4-BE49-F238E27FC236}">
                <a16:creationId xmlns:a16="http://schemas.microsoft.com/office/drawing/2014/main" id="{E71728A0-A3B1-4A2E-9E4F-06DCDD3C5AF8}"/>
              </a:ext>
            </a:extLst>
          </p:cNvPr>
          <p:cNvSpPr txBox="1"/>
          <p:nvPr/>
        </p:nvSpPr>
        <p:spPr>
          <a:xfrm>
            <a:off x="678718" y="8795616"/>
            <a:ext cx="6375027" cy="1084912"/>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事務局を名古屋に移転</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1</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JCD</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年次大会として業務体験発表会と保有技術発表会を開催した（高知）</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高知県にて合同見学会を実施</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1" name="図 40">
            <a:extLst>
              <a:ext uri="{FF2B5EF4-FFF2-40B4-BE49-F238E27FC236}">
                <a16:creationId xmlns:a16="http://schemas.microsoft.com/office/drawing/2014/main" id="{EBE27D90-FACD-4923-9A0B-2E679B31F4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585537" y="2384899"/>
            <a:ext cx="3711446" cy="2786791"/>
          </a:xfrm>
          <a:prstGeom prst="rect">
            <a:avLst/>
          </a:prstGeom>
          <a:noFill/>
          <a:ln w="15875">
            <a:solidFill>
              <a:schemeClr val="tx2">
                <a:lumMod val="60000"/>
                <a:lumOff val="40000"/>
              </a:schemeClr>
            </a:solidFill>
          </a:ln>
        </p:spPr>
      </p:pic>
      <p:grpSp>
        <p:nvGrpSpPr>
          <p:cNvPr id="43" name="グループ化 42">
            <a:extLst>
              <a:ext uri="{FF2B5EF4-FFF2-40B4-BE49-F238E27FC236}">
                <a16:creationId xmlns:a16="http://schemas.microsoft.com/office/drawing/2014/main" id="{58D59E75-C1E4-4D32-AF7D-420C5F202193}"/>
              </a:ext>
            </a:extLst>
          </p:cNvPr>
          <p:cNvGrpSpPr/>
          <p:nvPr/>
        </p:nvGrpSpPr>
        <p:grpSpPr>
          <a:xfrm>
            <a:off x="565491" y="3461997"/>
            <a:ext cx="1693838" cy="1447830"/>
            <a:chOff x="2587183" y="2699343"/>
            <a:chExt cx="1764537" cy="1470950"/>
          </a:xfrm>
        </p:grpSpPr>
        <p:sp>
          <p:nvSpPr>
            <p:cNvPr id="44" name="六角形 43">
              <a:extLst>
                <a:ext uri="{FF2B5EF4-FFF2-40B4-BE49-F238E27FC236}">
                  <a16:creationId xmlns:a16="http://schemas.microsoft.com/office/drawing/2014/main" id="{8E92D351-2826-4A16-97F7-39E6C6F7E70B}"/>
                </a:ext>
              </a:extLst>
            </p:cNvPr>
            <p:cNvSpPr/>
            <p:nvPr/>
          </p:nvSpPr>
          <p:spPr>
            <a:xfrm>
              <a:off x="2587183" y="2780618"/>
              <a:ext cx="1579383" cy="138967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45" name="六角形 44">
              <a:extLst>
                <a:ext uri="{FF2B5EF4-FFF2-40B4-BE49-F238E27FC236}">
                  <a16:creationId xmlns:a16="http://schemas.microsoft.com/office/drawing/2014/main" id="{641FB500-CDBC-4D0C-9A97-CE15C3DC9762}"/>
                </a:ext>
              </a:extLst>
            </p:cNvPr>
            <p:cNvSpPr/>
            <p:nvPr/>
          </p:nvSpPr>
          <p:spPr>
            <a:xfrm>
              <a:off x="2772549" y="2699343"/>
              <a:ext cx="1579171" cy="138967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pic>
        <p:nvPicPr>
          <p:cNvPr id="9" name="図 8">
            <a:extLst>
              <a:ext uri="{FF2B5EF4-FFF2-40B4-BE49-F238E27FC236}">
                <a16:creationId xmlns:a16="http://schemas.microsoft.com/office/drawing/2014/main" id="{2F017E75-8844-40A9-B2D7-9EFF80FDD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09" y="5292990"/>
            <a:ext cx="3696000" cy="2772000"/>
          </a:xfrm>
          <a:prstGeom prst="rect">
            <a:avLst/>
          </a:prstGeom>
        </p:spPr>
      </p:pic>
    </p:spTree>
    <p:extLst>
      <p:ext uri="{BB962C8B-B14F-4D97-AF65-F5344CB8AC3E}">
        <p14:creationId xmlns:p14="http://schemas.microsoft.com/office/powerpoint/2010/main" val="386948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410402" y="316903"/>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sp>
        <p:nvSpPr>
          <p:cNvPr id="37" name="テキスト ボックス 36">
            <a:extLst>
              <a:ext uri="{FF2B5EF4-FFF2-40B4-BE49-F238E27FC236}">
                <a16:creationId xmlns:a16="http://schemas.microsoft.com/office/drawing/2014/main" id="{B97C0707-D608-4CE6-9FD6-366F55DD0FDA}"/>
              </a:ext>
            </a:extLst>
          </p:cNvPr>
          <p:cNvSpPr txBox="1"/>
          <p:nvPr/>
        </p:nvSpPr>
        <p:spPr>
          <a:xfrm>
            <a:off x="455914" y="429079"/>
            <a:ext cx="3570269" cy="707886"/>
          </a:xfrm>
          <a:prstGeom prst="rect">
            <a:avLst/>
          </a:prstGeom>
          <a:noFill/>
        </p:spPr>
        <p:txBody>
          <a:bodyPr wrap="square" rtlCol="0">
            <a:spAutoFit/>
          </a:bodyPr>
          <a:lstStyle/>
          <a:p>
            <a:r>
              <a:rPr kumimoji="1" lang="ja-JP" altLang="en-US" sz="4000" dirty="0">
                <a:latin typeface="BIZ UDゴシック" panose="020B0400000000000000" pitchFamily="49" charset="-128"/>
                <a:ea typeface="BIZ UDゴシック" panose="020B0400000000000000" pitchFamily="49" charset="-128"/>
              </a:rPr>
              <a:t>会員の推移</a:t>
            </a:r>
          </a:p>
        </p:txBody>
      </p:sp>
      <p:graphicFrame>
        <p:nvGraphicFramePr>
          <p:cNvPr id="9" name="表 8">
            <a:extLst>
              <a:ext uri="{FF2B5EF4-FFF2-40B4-BE49-F238E27FC236}">
                <a16:creationId xmlns:a16="http://schemas.microsoft.com/office/drawing/2014/main" id="{69E9DCCF-775A-44D5-9815-5D707E156F15}"/>
              </a:ext>
            </a:extLst>
          </p:cNvPr>
          <p:cNvGraphicFramePr>
            <a:graphicFrameLocks noGrp="1"/>
          </p:cNvGraphicFramePr>
          <p:nvPr>
            <p:extLst>
              <p:ext uri="{D42A27DB-BD31-4B8C-83A1-F6EECF244321}">
                <p14:modId xmlns:p14="http://schemas.microsoft.com/office/powerpoint/2010/main" val="3054400060"/>
              </p:ext>
            </p:extLst>
          </p:nvPr>
        </p:nvGraphicFramePr>
        <p:xfrm>
          <a:off x="450642" y="1226780"/>
          <a:ext cx="6715737" cy="4662337"/>
        </p:xfrm>
        <a:graphic>
          <a:graphicData uri="http://schemas.openxmlformats.org/drawingml/2006/table">
            <a:tbl>
              <a:tblPr>
                <a:tableStyleId>{5C22544A-7EE6-4342-B048-85BDC9FD1C3A}</a:tableStyleId>
              </a:tblPr>
              <a:tblGrid>
                <a:gridCol w="240879">
                  <a:extLst>
                    <a:ext uri="{9D8B030D-6E8A-4147-A177-3AD203B41FA5}">
                      <a16:colId xmlns:a16="http://schemas.microsoft.com/office/drawing/2014/main" val="2140882296"/>
                    </a:ext>
                  </a:extLst>
                </a:gridCol>
                <a:gridCol w="2042658">
                  <a:extLst>
                    <a:ext uri="{9D8B030D-6E8A-4147-A177-3AD203B41FA5}">
                      <a16:colId xmlns:a16="http://schemas.microsoft.com/office/drawing/2014/main" val="2084442283"/>
                    </a:ext>
                  </a:extLst>
                </a:gridCol>
                <a:gridCol w="443220">
                  <a:extLst>
                    <a:ext uri="{9D8B030D-6E8A-4147-A177-3AD203B41FA5}">
                      <a16:colId xmlns:a16="http://schemas.microsoft.com/office/drawing/2014/main" val="2544872307"/>
                    </a:ext>
                  </a:extLst>
                </a:gridCol>
                <a:gridCol w="443220">
                  <a:extLst>
                    <a:ext uri="{9D8B030D-6E8A-4147-A177-3AD203B41FA5}">
                      <a16:colId xmlns:a16="http://schemas.microsoft.com/office/drawing/2014/main" val="3857082378"/>
                    </a:ext>
                  </a:extLst>
                </a:gridCol>
                <a:gridCol w="443220">
                  <a:extLst>
                    <a:ext uri="{9D8B030D-6E8A-4147-A177-3AD203B41FA5}">
                      <a16:colId xmlns:a16="http://schemas.microsoft.com/office/drawing/2014/main" val="769203554"/>
                    </a:ext>
                  </a:extLst>
                </a:gridCol>
                <a:gridCol w="443220">
                  <a:extLst>
                    <a:ext uri="{9D8B030D-6E8A-4147-A177-3AD203B41FA5}">
                      <a16:colId xmlns:a16="http://schemas.microsoft.com/office/drawing/2014/main" val="4101754642"/>
                    </a:ext>
                  </a:extLst>
                </a:gridCol>
                <a:gridCol w="443220">
                  <a:extLst>
                    <a:ext uri="{9D8B030D-6E8A-4147-A177-3AD203B41FA5}">
                      <a16:colId xmlns:a16="http://schemas.microsoft.com/office/drawing/2014/main" val="3966662316"/>
                    </a:ext>
                  </a:extLst>
                </a:gridCol>
                <a:gridCol w="443220">
                  <a:extLst>
                    <a:ext uri="{9D8B030D-6E8A-4147-A177-3AD203B41FA5}">
                      <a16:colId xmlns:a16="http://schemas.microsoft.com/office/drawing/2014/main" val="9579971"/>
                    </a:ext>
                  </a:extLst>
                </a:gridCol>
                <a:gridCol w="443220">
                  <a:extLst>
                    <a:ext uri="{9D8B030D-6E8A-4147-A177-3AD203B41FA5}">
                      <a16:colId xmlns:a16="http://schemas.microsoft.com/office/drawing/2014/main" val="2867059211"/>
                    </a:ext>
                  </a:extLst>
                </a:gridCol>
                <a:gridCol w="443220">
                  <a:extLst>
                    <a:ext uri="{9D8B030D-6E8A-4147-A177-3AD203B41FA5}">
                      <a16:colId xmlns:a16="http://schemas.microsoft.com/office/drawing/2014/main" val="180762799"/>
                    </a:ext>
                  </a:extLst>
                </a:gridCol>
                <a:gridCol w="443220">
                  <a:extLst>
                    <a:ext uri="{9D8B030D-6E8A-4147-A177-3AD203B41FA5}">
                      <a16:colId xmlns:a16="http://schemas.microsoft.com/office/drawing/2014/main" val="410342421"/>
                    </a:ext>
                  </a:extLst>
                </a:gridCol>
                <a:gridCol w="443220">
                  <a:extLst>
                    <a:ext uri="{9D8B030D-6E8A-4147-A177-3AD203B41FA5}">
                      <a16:colId xmlns:a16="http://schemas.microsoft.com/office/drawing/2014/main" val="827557975"/>
                    </a:ext>
                  </a:extLst>
                </a:gridCol>
              </a:tblGrid>
              <a:tr h="165807">
                <a:tc rowSpan="2">
                  <a:txBody>
                    <a:bodyPr/>
                    <a:lstStyle/>
                    <a:p>
                      <a:pPr algn="ctr" fontAlgn="ctr"/>
                      <a:r>
                        <a:rPr lang="ja-JP" altLang="en-US" sz="700" u="none" strike="noStrike" dirty="0">
                          <a:ln>
                            <a:noFill/>
                          </a:ln>
                          <a:effectLst/>
                        </a:rPr>
                        <a:t>№</a:t>
                      </a:r>
                      <a:endParaRPr lang="ja-JP" altLang="en-US" sz="7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rowSpan="2">
                  <a:txBody>
                    <a:bodyPr/>
                    <a:lstStyle/>
                    <a:p>
                      <a:pPr algn="ctr" fontAlgn="ctr"/>
                      <a:r>
                        <a:rPr lang="ja-JP" altLang="en-US" sz="900" b="1" u="none" strike="noStrike" dirty="0">
                          <a:ln>
                            <a:noFill/>
                          </a:ln>
                          <a:effectLst/>
                          <a:latin typeface="BIZ UDゴシック" panose="020B0400000000000000" pitchFamily="49" charset="-128"/>
                          <a:ea typeface="BIZ UDゴシック" panose="020B0400000000000000" pitchFamily="49" charset="-128"/>
                        </a:rPr>
                        <a:t>名　　称</a:t>
                      </a:r>
                      <a:endParaRPr lang="ja-JP" altLang="en-US"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設立</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a:ln>
                            <a:noFill/>
                          </a:ln>
                          <a:effectLst/>
                          <a:latin typeface="BIZ UDゴシック" panose="020B0400000000000000" pitchFamily="49" charset="-128"/>
                          <a:ea typeface="BIZ UDゴシック" panose="020B0400000000000000" pitchFamily="49" charset="-128"/>
                        </a:rPr>
                        <a:t>第</a:t>
                      </a:r>
                      <a:r>
                        <a:rPr lang="en-US" altLang="ja-JP" sz="800" b="1" u="none" strike="noStrike">
                          <a:ln>
                            <a:noFill/>
                          </a:ln>
                          <a:effectLst/>
                          <a:latin typeface="BIZ UDゴシック" panose="020B0400000000000000" pitchFamily="49" charset="-128"/>
                          <a:ea typeface="BIZ UDゴシック" panose="020B0400000000000000" pitchFamily="49" charset="-128"/>
                        </a:rPr>
                        <a:t>2</a:t>
                      </a:r>
                      <a:r>
                        <a:rPr lang="ja-JP" altLang="en-US" sz="800" b="1" u="none" strike="noStrike">
                          <a:ln>
                            <a:noFill/>
                          </a:ln>
                          <a:effectLst/>
                          <a:latin typeface="BIZ UDゴシック" panose="020B0400000000000000" pitchFamily="49" charset="-128"/>
                          <a:ea typeface="BIZ UDゴシック" panose="020B0400000000000000" pitchFamily="49" charset="-128"/>
                        </a:rPr>
                        <a:t>回</a:t>
                      </a:r>
                      <a:endParaRPr lang="ja-JP" altLang="en-US" sz="8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第</a:t>
                      </a:r>
                      <a:r>
                        <a:rPr lang="en-US" altLang="ja-JP" sz="800" b="1" u="none" strike="noStrike" dirty="0">
                          <a:ln>
                            <a:noFill/>
                          </a:ln>
                          <a:effectLst/>
                          <a:latin typeface="BIZ UDゴシック" panose="020B0400000000000000" pitchFamily="49" charset="-128"/>
                          <a:ea typeface="BIZ UDゴシック" panose="020B0400000000000000" pitchFamily="49" charset="-128"/>
                        </a:rPr>
                        <a:t>3</a:t>
                      </a:r>
                      <a:r>
                        <a:rPr lang="ja-JP" altLang="en-US" sz="800" b="1" u="none" strike="noStrike" dirty="0">
                          <a:ln>
                            <a:noFill/>
                          </a:ln>
                          <a:effectLst/>
                          <a:latin typeface="BIZ UDゴシック" panose="020B0400000000000000" pitchFamily="49" charset="-128"/>
                          <a:ea typeface="BIZ UDゴシック" panose="020B0400000000000000" pitchFamily="49" charset="-128"/>
                        </a:rPr>
                        <a:t>回</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a:ln>
                            <a:noFill/>
                          </a:ln>
                          <a:effectLst/>
                          <a:latin typeface="BIZ UDゴシック" panose="020B0400000000000000" pitchFamily="49" charset="-128"/>
                          <a:ea typeface="BIZ UDゴシック" panose="020B0400000000000000" pitchFamily="49" charset="-128"/>
                        </a:rPr>
                        <a:t>第</a:t>
                      </a:r>
                      <a:r>
                        <a:rPr lang="en-US" altLang="ja-JP" sz="800" b="1" u="none" strike="noStrike">
                          <a:ln>
                            <a:noFill/>
                          </a:ln>
                          <a:effectLst/>
                          <a:latin typeface="BIZ UDゴシック" panose="020B0400000000000000" pitchFamily="49" charset="-128"/>
                          <a:ea typeface="BIZ UDゴシック" panose="020B0400000000000000" pitchFamily="49" charset="-128"/>
                        </a:rPr>
                        <a:t>4</a:t>
                      </a:r>
                      <a:r>
                        <a:rPr lang="ja-JP" altLang="en-US" sz="800" b="1" u="none" strike="noStrike">
                          <a:ln>
                            <a:noFill/>
                          </a:ln>
                          <a:effectLst/>
                          <a:latin typeface="BIZ UDゴシック" panose="020B0400000000000000" pitchFamily="49" charset="-128"/>
                          <a:ea typeface="BIZ UDゴシック" panose="020B0400000000000000" pitchFamily="49" charset="-128"/>
                        </a:rPr>
                        <a:t>回</a:t>
                      </a:r>
                      <a:endParaRPr lang="ja-JP" altLang="en-US" sz="8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第</a:t>
                      </a:r>
                      <a:r>
                        <a:rPr lang="en-US" altLang="ja-JP" sz="800" b="1" u="none" strike="noStrike" dirty="0">
                          <a:ln>
                            <a:noFill/>
                          </a:ln>
                          <a:effectLst/>
                          <a:latin typeface="BIZ UDゴシック" panose="020B0400000000000000" pitchFamily="49" charset="-128"/>
                          <a:ea typeface="BIZ UDゴシック" panose="020B0400000000000000" pitchFamily="49" charset="-128"/>
                        </a:rPr>
                        <a:t>5</a:t>
                      </a:r>
                      <a:r>
                        <a:rPr lang="ja-JP" altLang="en-US" sz="800" b="1" u="none" strike="noStrike" dirty="0">
                          <a:ln>
                            <a:noFill/>
                          </a:ln>
                          <a:effectLst/>
                          <a:latin typeface="BIZ UDゴシック" panose="020B0400000000000000" pitchFamily="49" charset="-128"/>
                          <a:ea typeface="BIZ UDゴシック" panose="020B0400000000000000" pitchFamily="49" charset="-128"/>
                        </a:rPr>
                        <a:t>回</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第</a:t>
                      </a:r>
                      <a:r>
                        <a:rPr lang="en-US" altLang="ja-JP" sz="800" b="1" u="none" strike="noStrike" dirty="0">
                          <a:ln>
                            <a:noFill/>
                          </a:ln>
                          <a:effectLst/>
                          <a:latin typeface="BIZ UDゴシック" panose="020B0400000000000000" pitchFamily="49" charset="-128"/>
                          <a:ea typeface="BIZ UDゴシック" panose="020B0400000000000000" pitchFamily="49" charset="-128"/>
                        </a:rPr>
                        <a:t>6</a:t>
                      </a:r>
                      <a:r>
                        <a:rPr lang="ja-JP" altLang="en-US" sz="800" b="1" u="none" strike="noStrike" dirty="0">
                          <a:ln>
                            <a:noFill/>
                          </a:ln>
                          <a:effectLst/>
                          <a:latin typeface="BIZ UDゴシック" panose="020B0400000000000000" pitchFamily="49" charset="-128"/>
                          <a:ea typeface="BIZ UDゴシック" panose="020B0400000000000000" pitchFamily="49" charset="-128"/>
                        </a:rPr>
                        <a:t>回</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第</a:t>
                      </a:r>
                      <a:r>
                        <a:rPr lang="en-US" altLang="ja-JP" sz="800" b="1" u="none" strike="noStrike" dirty="0">
                          <a:ln>
                            <a:noFill/>
                          </a:ln>
                          <a:effectLst/>
                          <a:latin typeface="BIZ UDゴシック" panose="020B0400000000000000" pitchFamily="49" charset="-128"/>
                          <a:ea typeface="BIZ UDゴシック" panose="020B0400000000000000" pitchFamily="49" charset="-128"/>
                        </a:rPr>
                        <a:t>7</a:t>
                      </a:r>
                      <a:r>
                        <a:rPr lang="ja-JP" altLang="en-US" sz="800" b="1" u="none" strike="noStrike" dirty="0">
                          <a:ln>
                            <a:noFill/>
                          </a:ln>
                          <a:effectLst/>
                          <a:latin typeface="BIZ UDゴシック" panose="020B0400000000000000" pitchFamily="49" charset="-128"/>
                          <a:ea typeface="BIZ UDゴシック" panose="020B0400000000000000" pitchFamily="49" charset="-128"/>
                        </a:rPr>
                        <a:t>回</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a:ln>
                            <a:noFill/>
                          </a:ln>
                          <a:effectLst/>
                          <a:latin typeface="BIZ UDゴシック" panose="020B0400000000000000" pitchFamily="49" charset="-128"/>
                          <a:ea typeface="BIZ UDゴシック" panose="020B0400000000000000" pitchFamily="49" charset="-128"/>
                        </a:rPr>
                        <a:t>第</a:t>
                      </a:r>
                      <a:r>
                        <a:rPr lang="en-US" altLang="ja-JP" sz="800" b="1" u="none" strike="noStrike">
                          <a:ln>
                            <a:noFill/>
                          </a:ln>
                          <a:effectLst/>
                          <a:latin typeface="BIZ UDゴシック" panose="020B0400000000000000" pitchFamily="49" charset="-128"/>
                          <a:ea typeface="BIZ UDゴシック" panose="020B0400000000000000" pitchFamily="49" charset="-128"/>
                        </a:rPr>
                        <a:t>8</a:t>
                      </a:r>
                      <a:r>
                        <a:rPr lang="ja-JP" altLang="en-US" sz="800" b="1" u="none" strike="noStrike">
                          <a:ln>
                            <a:noFill/>
                          </a:ln>
                          <a:effectLst/>
                          <a:latin typeface="BIZ UDゴシック" panose="020B0400000000000000" pitchFamily="49" charset="-128"/>
                          <a:ea typeface="BIZ UDゴシック" panose="020B0400000000000000" pitchFamily="49" charset="-128"/>
                        </a:rPr>
                        <a:t>回</a:t>
                      </a:r>
                      <a:endParaRPr lang="ja-JP" altLang="en-US" sz="8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a:ln>
                            <a:noFill/>
                          </a:ln>
                          <a:effectLst/>
                          <a:latin typeface="BIZ UDゴシック" panose="020B0400000000000000" pitchFamily="49" charset="-128"/>
                          <a:ea typeface="BIZ UDゴシック" panose="020B0400000000000000" pitchFamily="49" charset="-128"/>
                        </a:rPr>
                        <a:t>第</a:t>
                      </a:r>
                      <a:r>
                        <a:rPr lang="en-US" altLang="ja-JP" sz="800" b="1" u="none" strike="noStrike">
                          <a:ln>
                            <a:noFill/>
                          </a:ln>
                          <a:effectLst/>
                          <a:latin typeface="BIZ UDゴシック" panose="020B0400000000000000" pitchFamily="49" charset="-128"/>
                          <a:ea typeface="BIZ UDゴシック" panose="020B0400000000000000" pitchFamily="49" charset="-128"/>
                        </a:rPr>
                        <a:t>9</a:t>
                      </a:r>
                      <a:r>
                        <a:rPr lang="ja-JP" altLang="en-US" sz="800" b="1" u="none" strike="noStrike">
                          <a:ln>
                            <a:noFill/>
                          </a:ln>
                          <a:effectLst/>
                          <a:latin typeface="BIZ UDゴシック" panose="020B0400000000000000" pitchFamily="49" charset="-128"/>
                          <a:ea typeface="BIZ UDゴシック" panose="020B0400000000000000" pitchFamily="49" charset="-128"/>
                        </a:rPr>
                        <a:t>回</a:t>
                      </a:r>
                      <a:endParaRPr lang="ja-JP" altLang="en-US" sz="8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第</a:t>
                      </a:r>
                      <a:r>
                        <a:rPr lang="en-US" altLang="ja-JP" sz="800" b="1" u="none" strike="noStrike" dirty="0">
                          <a:ln>
                            <a:noFill/>
                          </a:ln>
                          <a:effectLst/>
                          <a:latin typeface="BIZ UDゴシック" panose="020B0400000000000000" pitchFamily="49" charset="-128"/>
                          <a:ea typeface="BIZ UDゴシック" panose="020B0400000000000000" pitchFamily="49" charset="-128"/>
                        </a:rPr>
                        <a:t>10</a:t>
                      </a:r>
                      <a:r>
                        <a:rPr lang="ja-JP" altLang="en-US" sz="800" b="1" u="none" strike="noStrike" dirty="0">
                          <a:ln>
                            <a:noFill/>
                          </a:ln>
                          <a:effectLst/>
                          <a:latin typeface="BIZ UDゴシック" panose="020B0400000000000000" pitchFamily="49" charset="-128"/>
                          <a:ea typeface="BIZ UDゴシック" panose="020B0400000000000000" pitchFamily="49" charset="-128"/>
                        </a:rPr>
                        <a:t>回</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934526276"/>
                  </a:ext>
                </a:extLst>
              </a:tr>
              <a:tr h="16580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2010</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2011</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2012</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2013</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2014</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2015</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2016</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2017</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2018</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ctr"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2019</a:t>
                      </a:r>
                      <a:endParaRPr lang="en-US" altLang="ja-JP"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3813848357"/>
                  </a:ext>
                </a:extLst>
              </a:tr>
              <a:tr h="176172">
                <a:tc>
                  <a:txBody>
                    <a:bodyPr/>
                    <a:lstStyle/>
                    <a:p>
                      <a:pPr algn="ctr" fontAlgn="ctr"/>
                      <a:r>
                        <a:rPr lang="en-US" altLang="ja-JP" sz="800" u="none" strike="noStrike" dirty="0">
                          <a:ln>
                            <a:noFill/>
                          </a:ln>
                          <a:effectLst/>
                        </a:rPr>
                        <a:t>1</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福井県コンクリート診断士会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50</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104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116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128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148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154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4001254769"/>
                  </a:ext>
                </a:extLst>
              </a:tr>
              <a:tr h="176172">
                <a:tc>
                  <a:txBody>
                    <a:bodyPr/>
                    <a:lstStyle/>
                    <a:p>
                      <a:pPr algn="ctr" fontAlgn="ctr"/>
                      <a:r>
                        <a:rPr lang="en-US" altLang="ja-JP" sz="800" u="none" strike="noStrike" dirty="0">
                          <a:ln>
                            <a:noFill/>
                          </a:ln>
                          <a:effectLst/>
                        </a:rPr>
                        <a:t>2</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鳥取県コンクリート診断士会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34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24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24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26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32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37</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44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55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946802960"/>
                  </a:ext>
                </a:extLst>
              </a:tr>
              <a:tr h="176172">
                <a:tc>
                  <a:txBody>
                    <a:bodyPr/>
                    <a:lstStyle/>
                    <a:p>
                      <a:pPr algn="ctr" fontAlgn="ctr"/>
                      <a:r>
                        <a:rPr lang="en-US" altLang="ja-JP" sz="800" u="none" strike="noStrike" dirty="0">
                          <a:ln>
                            <a:noFill/>
                          </a:ln>
                          <a:effectLst/>
                        </a:rPr>
                        <a:t>3</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島根県コンクリート診断士会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43</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78</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87</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89</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711718844"/>
                  </a:ext>
                </a:extLst>
              </a:tr>
              <a:tr h="176172">
                <a:tc>
                  <a:txBody>
                    <a:bodyPr/>
                    <a:lstStyle/>
                    <a:p>
                      <a:pPr algn="ctr" fontAlgn="ctr"/>
                      <a:r>
                        <a:rPr lang="en-US" altLang="ja-JP" sz="800" u="none" strike="noStrike" dirty="0">
                          <a:ln>
                            <a:noFill/>
                          </a:ln>
                          <a:effectLst/>
                        </a:rPr>
                        <a:t>4</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東京コンクリート診断士会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140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157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166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182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191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189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211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212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198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192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436288755"/>
                  </a:ext>
                </a:extLst>
              </a:tr>
              <a:tr h="176172">
                <a:tc>
                  <a:txBody>
                    <a:bodyPr/>
                    <a:lstStyle/>
                    <a:p>
                      <a:pPr algn="ctr" fontAlgn="ctr"/>
                      <a:r>
                        <a:rPr lang="en-US" altLang="ja-JP" sz="800" u="none" strike="noStrike" dirty="0">
                          <a:ln>
                            <a:noFill/>
                          </a:ln>
                          <a:effectLst/>
                        </a:rPr>
                        <a:t>5</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NPO</a:t>
                      </a:r>
                      <a:r>
                        <a:rPr lang="ja-JP" altLang="en-US" sz="800" b="1" u="none" strike="noStrike" dirty="0">
                          <a:ln>
                            <a:noFill/>
                          </a:ln>
                          <a:effectLst/>
                          <a:latin typeface="BIZ UDゴシック" panose="020B0400000000000000" pitchFamily="49" charset="-128"/>
                          <a:ea typeface="BIZ UDゴシック" panose="020B0400000000000000" pitchFamily="49" charset="-128"/>
                        </a:rPr>
                        <a:t>法人　石川県コンクリート診断士会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80</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104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103</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107</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3850432873"/>
                  </a:ext>
                </a:extLst>
              </a:tr>
              <a:tr h="176172">
                <a:tc>
                  <a:txBody>
                    <a:bodyPr/>
                    <a:lstStyle/>
                    <a:p>
                      <a:pPr algn="ctr" fontAlgn="ctr"/>
                      <a:r>
                        <a:rPr lang="en-US" altLang="ja-JP" sz="800" u="none" strike="noStrike" dirty="0">
                          <a:ln>
                            <a:noFill/>
                          </a:ln>
                          <a:effectLst/>
                        </a:rPr>
                        <a:t>6</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en-US" altLang="ja-JP" sz="800" b="1" u="none" strike="noStrike" dirty="0">
                          <a:ln>
                            <a:noFill/>
                          </a:ln>
                          <a:effectLst/>
                          <a:latin typeface="BIZ UDゴシック" panose="020B0400000000000000" pitchFamily="49" charset="-128"/>
                          <a:ea typeface="BIZ UDゴシック" panose="020B0400000000000000" pitchFamily="49" charset="-128"/>
                        </a:rPr>
                        <a:t>NPO</a:t>
                      </a:r>
                      <a:r>
                        <a:rPr lang="ja-JP" altLang="en-US" sz="800" b="1" u="none" strike="noStrike" dirty="0">
                          <a:ln>
                            <a:noFill/>
                          </a:ln>
                          <a:effectLst/>
                          <a:latin typeface="BIZ UDゴシック" panose="020B0400000000000000" pitchFamily="49" charset="-128"/>
                          <a:ea typeface="BIZ UDゴシック" panose="020B0400000000000000" pitchFamily="49" charset="-128"/>
                        </a:rPr>
                        <a:t>法人　大分県コンクリート診断士会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49</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79</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2906284461"/>
                  </a:ext>
                </a:extLst>
              </a:tr>
              <a:tr h="176172">
                <a:tc>
                  <a:txBody>
                    <a:bodyPr/>
                    <a:lstStyle/>
                    <a:p>
                      <a:pPr algn="ctr" fontAlgn="ctr"/>
                      <a:r>
                        <a:rPr lang="en-US" altLang="ja-JP" sz="800" u="none" strike="noStrike" dirty="0">
                          <a:ln>
                            <a:noFill/>
                          </a:ln>
                          <a:effectLst/>
                        </a:rPr>
                        <a:t>7</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青森県コンクリート診断士会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31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32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37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43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49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53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55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4098603029"/>
                  </a:ext>
                </a:extLst>
              </a:tr>
              <a:tr h="176172">
                <a:tc>
                  <a:txBody>
                    <a:bodyPr/>
                    <a:lstStyle/>
                    <a:p>
                      <a:pPr algn="ctr" fontAlgn="ctr"/>
                      <a:r>
                        <a:rPr lang="en-US" altLang="ja-JP" sz="800" u="none" strike="noStrike" dirty="0">
                          <a:ln>
                            <a:noFill/>
                          </a:ln>
                          <a:effectLst/>
                        </a:rPr>
                        <a:t>8</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静岡コンクリート診断士会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34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50</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77</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3530105247"/>
                  </a:ext>
                </a:extLst>
              </a:tr>
              <a:tr h="176172">
                <a:tc>
                  <a:txBody>
                    <a:bodyPr/>
                    <a:lstStyle/>
                    <a:p>
                      <a:pPr algn="ctr" fontAlgn="ctr"/>
                      <a:r>
                        <a:rPr lang="en-US" altLang="ja-JP" sz="800" u="none" strike="noStrike" dirty="0">
                          <a:ln>
                            <a:noFill/>
                          </a:ln>
                          <a:effectLst/>
                        </a:rPr>
                        <a:t>9</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京滋コンクリート診断士会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22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063020826"/>
                  </a:ext>
                </a:extLst>
              </a:tr>
              <a:tr h="176172">
                <a:tc>
                  <a:txBody>
                    <a:bodyPr/>
                    <a:lstStyle/>
                    <a:p>
                      <a:pPr algn="ctr" fontAlgn="ctr"/>
                      <a:r>
                        <a:rPr lang="en-US" altLang="ja-JP" sz="800" u="none" strike="noStrike" dirty="0">
                          <a:ln>
                            <a:noFill/>
                          </a:ln>
                          <a:effectLst/>
                        </a:rPr>
                        <a:t>10</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高知県コンクリート診断士会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23</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30</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35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36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46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46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48</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851711056"/>
                  </a:ext>
                </a:extLst>
              </a:tr>
              <a:tr h="176172">
                <a:tc>
                  <a:txBody>
                    <a:bodyPr/>
                    <a:lstStyle/>
                    <a:p>
                      <a:pPr algn="ctr" fontAlgn="ctr"/>
                      <a:r>
                        <a:rPr lang="en-US" altLang="ja-JP" sz="800" u="none" strike="noStrike" dirty="0">
                          <a:ln>
                            <a:noFill/>
                          </a:ln>
                          <a:effectLst/>
                        </a:rPr>
                        <a:t>11</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新潟県コンクリート診断士会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105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112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120</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794270150"/>
                  </a:ext>
                </a:extLst>
              </a:tr>
              <a:tr h="176172">
                <a:tc>
                  <a:txBody>
                    <a:bodyPr/>
                    <a:lstStyle/>
                    <a:p>
                      <a:pPr algn="ctr" fontAlgn="ctr"/>
                      <a:r>
                        <a:rPr lang="en-US" altLang="ja-JP" sz="800" u="none" strike="noStrike" dirty="0">
                          <a:ln>
                            <a:noFill/>
                          </a:ln>
                          <a:effectLst/>
                        </a:rPr>
                        <a:t>12</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長野県コンクリート診断士会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53</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53</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49</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59</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68</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34935720"/>
                  </a:ext>
                </a:extLst>
              </a:tr>
              <a:tr h="176172">
                <a:tc>
                  <a:txBody>
                    <a:bodyPr/>
                    <a:lstStyle/>
                    <a:p>
                      <a:pPr algn="ctr" fontAlgn="ctr"/>
                      <a:r>
                        <a:rPr lang="en-US" altLang="ja-JP" sz="800" u="none" strike="noStrike">
                          <a:ln>
                            <a:noFill/>
                          </a:ln>
                          <a:effectLst/>
                        </a:rPr>
                        <a:t>13</a:t>
                      </a:r>
                      <a:endParaRPr lang="en-US" altLang="ja-JP" sz="800" b="1" i="0" u="none" strike="noStrike">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北海道コンクリート診断士会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102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116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128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136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262683200"/>
                  </a:ext>
                </a:extLst>
              </a:tr>
              <a:tr h="176172">
                <a:tc>
                  <a:txBody>
                    <a:bodyPr/>
                    <a:lstStyle/>
                    <a:p>
                      <a:pPr algn="ctr" fontAlgn="ctr"/>
                      <a:r>
                        <a:rPr lang="en-US" altLang="ja-JP" sz="800" u="none" strike="noStrike">
                          <a:ln>
                            <a:noFill/>
                          </a:ln>
                          <a:effectLst/>
                        </a:rPr>
                        <a:t>14</a:t>
                      </a:r>
                      <a:endParaRPr lang="en-US" altLang="ja-JP" sz="800" b="1" i="0" u="none" strike="noStrike">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東海コンクリート診断士会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27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43</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98</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103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116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131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2638095812"/>
                  </a:ext>
                </a:extLst>
              </a:tr>
              <a:tr h="176172">
                <a:tc>
                  <a:txBody>
                    <a:bodyPr/>
                    <a:lstStyle/>
                    <a:p>
                      <a:pPr algn="ctr" fontAlgn="ctr"/>
                      <a:r>
                        <a:rPr lang="en-US" altLang="ja-JP" sz="800" u="none" strike="noStrike">
                          <a:ln>
                            <a:noFill/>
                          </a:ln>
                          <a:effectLst/>
                        </a:rPr>
                        <a:t>15</a:t>
                      </a:r>
                      <a:endParaRPr lang="en-US" altLang="ja-JP" sz="800" b="1" i="0" u="none" strike="noStrike">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広島県コンクリート診断士会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089000745"/>
                  </a:ext>
                </a:extLst>
              </a:tr>
              <a:tr h="176172">
                <a:tc>
                  <a:txBody>
                    <a:bodyPr/>
                    <a:lstStyle/>
                    <a:p>
                      <a:pPr algn="ctr" fontAlgn="ctr"/>
                      <a:r>
                        <a:rPr lang="en-US" altLang="ja-JP" sz="800" u="none" strike="noStrike" dirty="0">
                          <a:ln>
                            <a:noFill/>
                          </a:ln>
                          <a:effectLst/>
                        </a:rPr>
                        <a:t>16</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宮崎県コンクリート診断士会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94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94</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4204719437"/>
                  </a:ext>
                </a:extLst>
              </a:tr>
              <a:tr h="278767">
                <a:tc>
                  <a:txBody>
                    <a:bodyPr/>
                    <a:lstStyle/>
                    <a:p>
                      <a:pPr algn="ctr" fontAlgn="ctr"/>
                      <a:r>
                        <a:rPr lang="en-US" altLang="ja-JP" sz="800" u="none" strike="noStrike" dirty="0">
                          <a:ln>
                            <a:noFill/>
                          </a:ln>
                          <a:effectLst/>
                        </a:rPr>
                        <a:t>17</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700" b="1" u="none" strike="noStrike" dirty="0">
                          <a:ln>
                            <a:noFill/>
                          </a:ln>
                          <a:effectLst/>
                          <a:latin typeface="BIZ UDゴシック" panose="020B0400000000000000" pitchFamily="49" charset="-128"/>
                          <a:ea typeface="BIZ UDゴシック" panose="020B0400000000000000" pitchFamily="49" charset="-128"/>
                        </a:rPr>
                        <a:t>（一社）福岡コンクリート主任技師・診断士会</a:t>
                      </a:r>
                      <a:endParaRPr lang="ja-JP" altLang="en-US" sz="7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47</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36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dirty="0">
                          <a:ln>
                            <a:noFill/>
                          </a:ln>
                          <a:effectLst/>
                          <a:latin typeface="BIZ UDゴシック" panose="020B0400000000000000" pitchFamily="49" charset="-128"/>
                          <a:ea typeface="BIZ UDゴシック" panose="020B0400000000000000" pitchFamily="49" charset="-128"/>
                        </a:rPr>
                        <a:t>－</a:t>
                      </a:r>
                      <a:endParaRPr lang="ja-JP" altLang="en-US"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dirty="0">
                          <a:ln>
                            <a:noFill/>
                          </a:ln>
                          <a:effectLst/>
                          <a:latin typeface="BIZ UDゴシック" panose="020B0400000000000000" pitchFamily="49" charset="-128"/>
                          <a:ea typeface="BIZ UDゴシック" panose="020B0400000000000000" pitchFamily="49" charset="-128"/>
                        </a:rPr>
                        <a:t>－</a:t>
                      </a:r>
                      <a:endParaRPr lang="ja-JP" altLang="en-US"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2789992533"/>
                  </a:ext>
                </a:extLst>
              </a:tr>
              <a:tr h="176172">
                <a:tc>
                  <a:txBody>
                    <a:bodyPr/>
                    <a:lstStyle/>
                    <a:p>
                      <a:pPr algn="ctr" fontAlgn="ctr"/>
                      <a:r>
                        <a:rPr lang="en-US" altLang="ja-JP" sz="800" u="none" strike="noStrike" dirty="0">
                          <a:ln>
                            <a:noFill/>
                          </a:ln>
                          <a:effectLst/>
                        </a:rPr>
                        <a:t>18</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富山県コンクリート診断士会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dirty="0">
                          <a:ln>
                            <a:noFill/>
                          </a:ln>
                          <a:effectLst/>
                          <a:latin typeface="BIZ UDゴシック" panose="020B0400000000000000" pitchFamily="49" charset="-128"/>
                          <a:ea typeface="BIZ UDゴシック" panose="020B0400000000000000" pitchFamily="49" charset="-128"/>
                        </a:rPr>
                        <a:t>－</a:t>
                      </a:r>
                      <a:endParaRPr lang="ja-JP" altLang="en-US"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66</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70</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2729092493"/>
                  </a:ext>
                </a:extLst>
              </a:tr>
              <a:tr h="176172">
                <a:tc>
                  <a:txBody>
                    <a:bodyPr/>
                    <a:lstStyle/>
                    <a:p>
                      <a:pPr algn="ctr" fontAlgn="ctr"/>
                      <a:r>
                        <a:rPr lang="en-US" altLang="ja-JP" sz="800" u="none" strike="noStrike" dirty="0">
                          <a:ln>
                            <a:noFill/>
                          </a:ln>
                          <a:effectLst/>
                        </a:rPr>
                        <a:t>19</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宮城県コンクリート診断士会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995866945"/>
                  </a:ext>
                </a:extLst>
              </a:tr>
              <a:tr h="176172">
                <a:tc>
                  <a:txBody>
                    <a:bodyPr/>
                    <a:lstStyle/>
                    <a:p>
                      <a:pPr algn="ctr" fontAlgn="ctr"/>
                      <a:r>
                        <a:rPr lang="en-US" altLang="ja-JP" sz="800" u="none" strike="noStrike" dirty="0">
                          <a:ln>
                            <a:noFill/>
                          </a:ln>
                          <a:effectLst/>
                        </a:rPr>
                        <a:t>20</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（一社）熊本県コンクリート診断士会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dirty="0">
                          <a:ln>
                            <a:noFill/>
                          </a:ln>
                          <a:effectLst/>
                          <a:latin typeface="BIZ UDゴシック" panose="020B0400000000000000" pitchFamily="49" charset="-128"/>
                          <a:ea typeface="BIZ UDゴシック" panose="020B0400000000000000" pitchFamily="49" charset="-128"/>
                        </a:rPr>
                        <a:t>－</a:t>
                      </a:r>
                      <a:endParaRPr lang="ja-JP" altLang="en-US"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51</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58</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576799400"/>
                  </a:ext>
                </a:extLst>
              </a:tr>
              <a:tr h="176172">
                <a:tc>
                  <a:txBody>
                    <a:bodyPr/>
                    <a:lstStyle/>
                    <a:p>
                      <a:pPr algn="ctr" fontAlgn="ctr"/>
                      <a:r>
                        <a:rPr lang="en-US" altLang="ja-JP" sz="800" u="none" strike="noStrike" dirty="0">
                          <a:ln>
                            <a:noFill/>
                          </a:ln>
                          <a:effectLst/>
                        </a:rPr>
                        <a:t>21</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岡山県コンクリート診断士会</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dirty="0">
                          <a:ln>
                            <a:noFill/>
                          </a:ln>
                          <a:effectLst/>
                          <a:latin typeface="BIZ UDゴシック" panose="020B0400000000000000" pitchFamily="49" charset="-128"/>
                          <a:ea typeface="BIZ UDゴシック" panose="020B0400000000000000" pitchFamily="49" charset="-128"/>
                        </a:rPr>
                        <a:t>－</a:t>
                      </a:r>
                      <a:endParaRPr lang="ja-JP" altLang="en-US"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a:ln>
                            <a:noFill/>
                          </a:ln>
                          <a:effectLst/>
                          <a:latin typeface="BIZ UDゴシック" panose="020B0400000000000000" pitchFamily="49" charset="-128"/>
                          <a:ea typeface="BIZ UDゴシック" panose="020B0400000000000000" pitchFamily="49" charset="-128"/>
                        </a:rPr>
                        <a:t>－</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ja-JP" altLang="en-US" sz="900" b="1" u="none" strike="noStrike" dirty="0">
                          <a:ln>
                            <a:noFill/>
                          </a:ln>
                          <a:effectLst/>
                          <a:latin typeface="BIZ UDゴシック" panose="020B0400000000000000" pitchFamily="49" charset="-128"/>
                          <a:ea typeface="BIZ UDゴシック" panose="020B0400000000000000" pitchFamily="49" charset="-128"/>
                        </a:rPr>
                        <a:t>－</a:t>
                      </a:r>
                      <a:endParaRPr lang="ja-JP" altLang="en-US"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231126332"/>
                  </a:ext>
                </a:extLst>
              </a:tr>
              <a:tr h="176172">
                <a:tc>
                  <a:txBody>
                    <a:bodyPr/>
                    <a:lstStyle/>
                    <a:p>
                      <a:pPr algn="ctr" fontAlgn="ctr"/>
                      <a:r>
                        <a:rPr lang="en-US" altLang="ja-JP" sz="800" u="none" strike="noStrike" dirty="0">
                          <a:ln>
                            <a:noFill/>
                          </a:ln>
                          <a:effectLst/>
                        </a:rPr>
                        <a:t>22</a:t>
                      </a:r>
                      <a:endParaRPr lang="en-US" altLang="ja-JP" sz="800" b="1" i="0" u="none" strike="noStrike" dirty="0">
                        <a:ln>
                          <a:noFill/>
                        </a:ln>
                        <a:solidFill>
                          <a:srgbClr val="000000"/>
                        </a:solidFill>
                        <a:effectLst/>
                        <a:latin typeface="游ゴシック" panose="020B0400000000000000" pitchFamily="50" charset="-128"/>
                        <a:ea typeface="游ゴシック" panose="020B0400000000000000" pitchFamily="50" charset="-128"/>
                      </a:endParaRPr>
                    </a:p>
                  </a:txBody>
                  <a:tcPr marL="4562" marR="4562" marT="4562" marB="0" anchor="ctr">
                    <a:solidFill>
                      <a:schemeClr val="accent1">
                        <a:tint val="20000"/>
                      </a:schemeClr>
                    </a:solidFill>
                  </a:tcPr>
                </a:tc>
                <a:tc>
                  <a:txBody>
                    <a:bodyPr/>
                    <a:lstStyle/>
                    <a:p>
                      <a:pPr algn="l" fontAlgn="ctr"/>
                      <a:r>
                        <a:rPr lang="zh-CN" altLang="en-US" sz="800" b="1" u="none" strike="noStrike" dirty="0">
                          <a:ln>
                            <a:noFill/>
                          </a:ln>
                          <a:effectLst/>
                          <a:latin typeface="BIZ UDゴシック" panose="020B0400000000000000" pitchFamily="49" charset="-128"/>
                          <a:ea typeface="BIZ UDゴシック" panose="020B0400000000000000" pitchFamily="49" charset="-128"/>
                        </a:rPr>
                        <a:t>直接入会会員</a:t>
                      </a:r>
                      <a:endParaRPr lang="zh-CN"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l" fontAlgn="ctr"/>
                      <a:r>
                        <a:rPr lang="ja-JP" altLang="en-US" sz="900" b="1" u="none" strike="noStrike">
                          <a:ln>
                            <a:noFill/>
                          </a:ln>
                          <a:effectLst/>
                          <a:latin typeface="BIZ UDゴシック" panose="020B0400000000000000" pitchFamily="49" charset="-128"/>
                          <a:ea typeface="BIZ UDゴシック" panose="020B0400000000000000" pitchFamily="49" charset="-128"/>
                        </a:rPr>
                        <a:t>　</a:t>
                      </a:r>
                      <a:endParaRPr lang="ja-JP" altLang="en-US"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13</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9</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10</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8</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10</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1625033630"/>
                  </a:ext>
                </a:extLst>
              </a:tr>
              <a:tr h="176172">
                <a:tc gridSpan="2">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会　員　数　計</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hMerge="1">
                  <a:txBody>
                    <a:bodyPr/>
                    <a:lstStyle/>
                    <a:p>
                      <a:endParaRPr kumimoji="1" lang="ja-JP" altLang="en-US"/>
                    </a:p>
                  </a:txBody>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636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781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916</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985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1184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1309</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1494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1617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1625</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1749</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90556509"/>
                  </a:ext>
                </a:extLst>
              </a:tr>
              <a:tr h="176172">
                <a:tc gridSpan="2">
                  <a:txBody>
                    <a:bodyPr/>
                    <a:lstStyle/>
                    <a:p>
                      <a:pPr algn="ctr" fontAlgn="ctr"/>
                      <a:r>
                        <a:rPr lang="ja-JP" altLang="en-US" sz="800" b="1" u="none" strike="noStrike" dirty="0">
                          <a:ln>
                            <a:noFill/>
                          </a:ln>
                          <a:effectLst/>
                          <a:latin typeface="BIZ UDゴシック" panose="020B0400000000000000" pitchFamily="49" charset="-128"/>
                          <a:ea typeface="BIZ UDゴシック" panose="020B0400000000000000" pitchFamily="49" charset="-128"/>
                        </a:rPr>
                        <a:t>法人会員</a:t>
                      </a:r>
                      <a:endParaRPr lang="ja-JP" altLang="en-US" sz="8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hMerge="1">
                  <a:txBody>
                    <a:bodyPr/>
                    <a:lstStyle/>
                    <a:p>
                      <a:endParaRPr kumimoji="1" lang="ja-JP" altLang="en-US"/>
                    </a:p>
                  </a:txBody>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45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54</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55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63</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67</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71</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72</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a:ln>
                            <a:noFill/>
                          </a:ln>
                          <a:effectLst/>
                          <a:latin typeface="BIZ UDゴシック" panose="020B0400000000000000" pitchFamily="49" charset="-128"/>
                          <a:ea typeface="BIZ UDゴシック" panose="020B0400000000000000" pitchFamily="49" charset="-128"/>
                        </a:rPr>
                        <a:t>75</a:t>
                      </a:r>
                      <a:endParaRPr lang="en-US" altLang="ja-JP" sz="900" b="1" i="0" u="none" strike="noStrike">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tc>
                  <a:txBody>
                    <a:bodyPr/>
                    <a:lstStyle/>
                    <a:p>
                      <a:pPr algn="r" fontAlgn="ctr"/>
                      <a:r>
                        <a:rPr lang="en-US" altLang="ja-JP" sz="900" b="1" u="none" strike="noStrike" dirty="0">
                          <a:ln>
                            <a:noFill/>
                          </a:ln>
                          <a:effectLst/>
                          <a:latin typeface="BIZ UDゴシック" panose="020B0400000000000000" pitchFamily="49" charset="-128"/>
                          <a:ea typeface="BIZ UDゴシック" panose="020B0400000000000000" pitchFamily="49" charset="-128"/>
                        </a:rPr>
                        <a:t>82</a:t>
                      </a:r>
                      <a:endParaRPr lang="en-US" altLang="ja-JP" sz="900" b="1" i="0" u="none" strike="noStrike" dirty="0">
                        <a:ln>
                          <a:noFill/>
                        </a:ln>
                        <a:solidFill>
                          <a:srgbClr val="000000"/>
                        </a:solidFill>
                        <a:effectLst/>
                        <a:latin typeface="BIZ UDゴシック" panose="020B0400000000000000" pitchFamily="49" charset="-128"/>
                        <a:ea typeface="BIZ UDゴシック" panose="020B0400000000000000" pitchFamily="49" charset="-128"/>
                      </a:endParaRPr>
                    </a:p>
                  </a:txBody>
                  <a:tcPr marL="4562" marR="4562" marT="4562" marB="0" anchor="ctr">
                    <a:solidFill>
                      <a:schemeClr val="accent1">
                        <a:tint val="20000"/>
                      </a:schemeClr>
                    </a:solidFill>
                  </a:tcPr>
                </a:tc>
                <a:extLst>
                  <a:ext uri="{0D108BD9-81ED-4DB2-BD59-A6C34878D82A}">
                    <a16:rowId xmlns:a16="http://schemas.microsoft.com/office/drawing/2014/main" val="299823606"/>
                  </a:ext>
                </a:extLst>
              </a:tr>
            </a:tbl>
          </a:graphicData>
        </a:graphic>
      </p:graphicFrame>
      <p:graphicFrame>
        <p:nvGraphicFramePr>
          <p:cNvPr id="3" name="表 2">
            <a:extLst>
              <a:ext uri="{FF2B5EF4-FFF2-40B4-BE49-F238E27FC236}">
                <a16:creationId xmlns:a16="http://schemas.microsoft.com/office/drawing/2014/main" id="{E1B2881E-DECC-4056-AD08-1E13AE5C655F}"/>
              </a:ext>
            </a:extLst>
          </p:cNvPr>
          <p:cNvGraphicFramePr>
            <a:graphicFrameLocks noGrp="1"/>
          </p:cNvGraphicFramePr>
          <p:nvPr>
            <p:extLst>
              <p:ext uri="{D42A27DB-BD31-4B8C-83A1-F6EECF244321}">
                <p14:modId xmlns:p14="http://schemas.microsoft.com/office/powerpoint/2010/main" val="3731210638"/>
              </p:ext>
            </p:extLst>
          </p:nvPr>
        </p:nvGraphicFramePr>
        <p:xfrm>
          <a:off x="450641" y="6927782"/>
          <a:ext cx="6698630" cy="2795769"/>
        </p:xfrm>
        <a:graphic>
          <a:graphicData uri="http://schemas.openxmlformats.org/drawingml/2006/table">
            <a:tbl>
              <a:tblPr>
                <a:tableStyleId>{5C22544A-7EE6-4342-B048-85BDC9FD1C3A}</a:tableStyleId>
              </a:tblPr>
              <a:tblGrid>
                <a:gridCol w="1320857">
                  <a:extLst>
                    <a:ext uri="{9D8B030D-6E8A-4147-A177-3AD203B41FA5}">
                      <a16:colId xmlns:a16="http://schemas.microsoft.com/office/drawing/2014/main" val="725260070"/>
                    </a:ext>
                  </a:extLst>
                </a:gridCol>
                <a:gridCol w="2028458">
                  <a:extLst>
                    <a:ext uri="{9D8B030D-6E8A-4147-A177-3AD203B41FA5}">
                      <a16:colId xmlns:a16="http://schemas.microsoft.com/office/drawing/2014/main" val="3160146433"/>
                    </a:ext>
                  </a:extLst>
                </a:gridCol>
                <a:gridCol w="1320857">
                  <a:extLst>
                    <a:ext uri="{9D8B030D-6E8A-4147-A177-3AD203B41FA5}">
                      <a16:colId xmlns:a16="http://schemas.microsoft.com/office/drawing/2014/main" val="1870210668"/>
                    </a:ext>
                  </a:extLst>
                </a:gridCol>
                <a:gridCol w="2028458">
                  <a:extLst>
                    <a:ext uri="{9D8B030D-6E8A-4147-A177-3AD203B41FA5}">
                      <a16:colId xmlns:a16="http://schemas.microsoft.com/office/drawing/2014/main" val="20660600"/>
                    </a:ext>
                  </a:extLst>
                </a:gridCol>
              </a:tblGrid>
              <a:tr h="310641">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氏　名</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所　　属</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氏　名</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所　　属</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216448028"/>
                  </a:ext>
                </a:extLst>
              </a:tr>
              <a:tr h="310641">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小野　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小林　剛</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2811097865"/>
                  </a:ext>
                </a:extLst>
              </a:tr>
              <a:tr h="310641">
                <a:tc>
                  <a:txBody>
                    <a:bodyPr/>
                    <a:lstStyle/>
                    <a:p>
                      <a:pPr algn="ctr" fontAlgn="ctr"/>
                      <a:r>
                        <a:rPr lang="zh-TW" altLang="en-US" sz="1000" b="1" u="none" strike="noStrike">
                          <a:effectLst/>
                          <a:latin typeface="BIZ UDゴシック" panose="020B0400000000000000" pitchFamily="49" charset="-128"/>
                          <a:ea typeface="BIZ UDゴシック" panose="020B0400000000000000" pitchFamily="49" charset="-128"/>
                        </a:rPr>
                        <a:t>田澤　雄二郎</a:t>
                      </a:r>
                      <a:endParaRPr lang="zh-TW"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毎田　敏郎</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3682282557"/>
                  </a:ext>
                </a:extLst>
              </a:tr>
              <a:tr h="310641">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重松　和男</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仲田　昌弘</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212861668"/>
                  </a:ext>
                </a:extLst>
              </a:tr>
              <a:tr h="310641">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木村　克彦</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磯川　省三</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4066984454"/>
                  </a:ext>
                </a:extLst>
              </a:tr>
              <a:tr h="310641">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降矢　良男</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大野　一昭</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93022020"/>
                  </a:ext>
                </a:extLst>
              </a:tr>
              <a:tr h="310641">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峰松　敏和</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天野　智雄</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静岡コンクリート診断士会</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9712167"/>
                  </a:ext>
                </a:extLst>
              </a:tr>
              <a:tr h="310641">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星野　富夫</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逆井　直人</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東海コンクリート診断士会</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1566815250"/>
                  </a:ext>
                </a:extLst>
              </a:tr>
              <a:tr h="310641">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篠川　俊夫</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東京コンクリート診断士会</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a:effectLst/>
                          <a:latin typeface="BIZ UDゴシック" panose="020B0400000000000000" pitchFamily="49" charset="-128"/>
                          <a:ea typeface="BIZ UDゴシック" panose="020B0400000000000000" pitchFamily="49" charset="-128"/>
                        </a:rPr>
                        <a:t>　</a:t>
                      </a:r>
                      <a:endParaRPr lang="ja-JP" altLang="en-US" sz="10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tc>
                  <a:txBody>
                    <a:bodyPr/>
                    <a:lstStyle/>
                    <a:p>
                      <a:pPr algn="ctr" fontAlgn="ctr"/>
                      <a:r>
                        <a:rPr lang="ja-JP" altLang="en-US" sz="1000" b="1" u="none" strike="noStrike" dirty="0">
                          <a:effectLst/>
                          <a:latin typeface="BIZ UDゴシック" panose="020B0400000000000000" pitchFamily="49" charset="-128"/>
                          <a:ea typeface="BIZ UDゴシック" panose="020B0400000000000000" pitchFamily="49" charset="-128"/>
                        </a:rPr>
                        <a:t>　</a:t>
                      </a:r>
                      <a:endParaRPr lang="ja-JP" altLang="en-US" sz="10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741" marR="5741" marT="5741" marB="0" anchor="ctr"/>
                </a:tc>
                <a:extLst>
                  <a:ext uri="{0D108BD9-81ED-4DB2-BD59-A6C34878D82A}">
                    <a16:rowId xmlns:a16="http://schemas.microsoft.com/office/drawing/2014/main" val="1826010361"/>
                  </a:ext>
                </a:extLst>
              </a:tr>
            </a:tbl>
          </a:graphicData>
        </a:graphic>
      </p:graphicFrame>
      <p:sp>
        <p:nvSpPr>
          <p:cNvPr id="36" name="テキスト ボックス 35">
            <a:extLst>
              <a:ext uri="{FF2B5EF4-FFF2-40B4-BE49-F238E27FC236}">
                <a16:creationId xmlns:a16="http://schemas.microsoft.com/office/drawing/2014/main" id="{AC08DF40-A57F-45FC-95FA-A950B458EF45}"/>
              </a:ext>
            </a:extLst>
          </p:cNvPr>
          <p:cNvSpPr txBox="1"/>
          <p:nvPr/>
        </p:nvSpPr>
        <p:spPr>
          <a:xfrm>
            <a:off x="455914" y="6181259"/>
            <a:ext cx="3570269" cy="707886"/>
          </a:xfrm>
          <a:prstGeom prst="rect">
            <a:avLst/>
          </a:prstGeom>
          <a:noFill/>
        </p:spPr>
        <p:txBody>
          <a:bodyPr wrap="square" rtlCol="0">
            <a:spAutoFit/>
          </a:bodyPr>
          <a:lstStyle/>
          <a:p>
            <a:r>
              <a:rPr kumimoji="1" lang="ja-JP" altLang="en-US" sz="4000" dirty="0">
                <a:latin typeface="BIZ UDゴシック" panose="020B0400000000000000" pitchFamily="49" charset="-128"/>
                <a:ea typeface="BIZ UDゴシック" panose="020B0400000000000000" pitchFamily="49" charset="-128"/>
              </a:rPr>
              <a:t>歴代幹事一覧</a:t>
            </a:r>
          </a:p>
        </p:txBody>
      </p:sp>
      <p:sp>
        <p:nvSpPr>
          <p:cNvPr id="13" name="テキスト ボックス 12">
            <a:extLst>
              <a:ext uri="{FF2B5EF4-FFF2-40B4-BE49-F238E27FC236}">
                <a16:creationId xmlns:a16="http://schemas.microsoft.com/office/drawing/2014/main" id="{153513EA-2C4A-43BB-8F72-E974532413CD}"/>
              </a:ext>
            </a:extLst>
          </p:cNvPr>
          <p:cNvSpPr txBox="1"/>
          <p:nvPr/>
        </p:nvSpPr>
        <p:spPr>
          <a:xfrm>
            <a:off x="3065174" y="9788601"/>
            <a:ext cx="3979572" cy="307777"/>
          </a:xfrm>
          <a:prstGeom prst="rect">
            <a:avLst/>
          </a:prstGeom>
          <a:noFill/>
        </p:spPr>
        <p:txBody>
          <a:bodyPr wrap="square" rtlCol="0">
            <a:spAutoFit/>
          </a:bodyPr>
          <a:lstStyle/>
          <a:p>
            <a:r>
              <a:rPr kumimoji="1" lang="en-US" altLang="ja-JP" sz="1400" b="1" dirty="0">
                <a:latin typeface="BIZ UDゴシック" panose="020B0400000000000000" pitchFamily="49" charset="-128"/>
                <a:ea typeface="BIZ UDゴシック" panose="020B0400000000000000" pitchFamily="49" charset="-128"/>
              </a:rPr>
              <a:t>JCD</a:t>
            </a:r>
            <a:r>
              <a:rPr kumimoji="1" lang="ja-JP" altLang="en-US" sz="1400" b="1" dirty="0">
                <a:latin typeface="BIZ UDゴシック" panose="020B0400000000000000" pitchFamily="49" charset="-128"/>
                <a:ea typeface="BIZ UDゴシック" panose="020B0400000000000000" pitchFamily="49" charset="-128"/>
              </a:rPr>
              <a:t>は常に幹事に支えられ活動しておりました</a:t>
            </a:r>
          </a:p>
        </p:txBody>
      </p:sp>
    </p:spTree>
    <p:extLst>
      <p:ext uri="{BB962C8B-B14F-4D97-AF65-F5344CB8AC3E}">
        <p14:creationId xmlns:p14="http://schemas.microsoft.com/office/powerpoint/2010/main" val="1757811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410402" y="316903"/>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sp>
        <p:nvSpPr>
          <p:cNvPr id="37" name="テキスト ボックス 36">
            <a:extLst>
              <a:ext uri="{FF2B5EF4-FFF2-40B4-BE49-F238E27FC236}">
                <a16:creationId xmlns:a16="http://schemas.microsoft.com/office/drawing/2014/main" id="{B97C0707-D608-4CE6-9FD6-366F55DD0FDA}"/>
              </a:ext>
            </a:extLst>
          </p:cNvPr>
          <p:cNvSpPr txBox="1"/>
          <p:nvPr/>
        </p:nvSpPr>
        <p:spPr>
          <a:xfrm>
            <a:off x="456172" y="472251"/>
            <a:ext cx="4352536" cy="707886"/>
          </a:xfrm>
          <a:prstGeom prst="rect">
            <a:avLst/>
          </a:prstGeom>
          <a:noFill/>
        </p:spPr>
        <p:txBody>
          <a:bodyPr wrap="square" rtlCol="0">
            <a:spAutoFit/>
          </a:bodyPr>
          <a:lstStyle/>
          <a:p>
            <a:r>
              <a:rPr kumimoji="1" lang="ja-JP" altLang="en-US" sz="4000" dirty="0">
                <a:latin typeface="BIZ UDゴシック" panose="020B0400000000000000" pitchFamily="49" charset="-128"/>
                <a:ea typeface="BIZ UDゴシック" panose="020B0400000000000000" pitchFamily="49" charset="-128"/>
              </a:rPr>
              <a:t>歴代理事一覧</a:t>
            </a:r>
          </a:p>
        </p:txBody>
      </p:sp>
      <p:graphicFrame>
        <p:nvGraphicFramePr>
          <p:cNvPr id="13" name="表 12">
            <a:extLst>
              <a:ext uri="{FF2B5EF4-FFF2-40B4-BE49-F238E27FC236}">
                <a16:creationId xmlns:a16="http://schemas.microsoft.com/office/drawing/2014/main" id="{EE497710-FD8D-4FC0-B443-5E2505209BFF}"/>
              </a:ext>
            </a:extLst>
          </p:cNvPr>
          <p:cNvGraphicFramePr>
            <a:graphicFrameLocks noGrp="1"/>
          </p:cNvGraphicFramePr>
          <p:nvPr>
            <p:extLst>
              <p:ext uri="{D42A27DB-BD31-4B8C-83A1-F6EECF244321}">
                <p14:modId xmlns:p14="http://schemas.microsoft.com/office/powerpoint/2010/main" val="3227919015"/>
              </p:ext>
            </p:extLst>
          </p:nvPr>
        </p:nvGraphicFramePr>
        <p:xfrm>
          <a:off x="516444" y="1260427"/>
          <a:ext cx="6621397" cy="8945845"/>
        </p:xfrm>
        <a:graphic>
          <a:graphicData uri="http://schemas.openxmlformats.org/drawingml/2006/table">
            <a:tbl>
              <a:tblPr>
                <a:tableStyleId>{5C22544A-7EE6-4342-B048-85BDC9FD1C3A}</a:tableStyleId>
              </a:tblPr>
              <a:tblGrid>
                <a:gridCol w="1459835">
                  <a:extLst>
                    <a:ext uri="{9D8B030D-6E8A-4147-A177-3AD203B41FA5}">
                      <a16:colId xmlns:a16="http://schemas.microsoft.com/office/drawing/2014/main" val="244482171"/>
                    </a:ext>
                  </a:extLst>
                </a:gridCol>
                <a:gridCol w="1438542">
                  <a:extLst>
                    <a:ext uri="{9D8B030D-6E8A-4147-A177-3AD203B41FA5}">
                      <a16:colId xmlns:a16="http://schemas.microsoft.com/office/drawing/2014/main" val="4216798582"/>
                    </a:ext>
                  </a:extLst>
                </a:gridCol>
                <a:gridCol w="1316063">
                  <a:extLst>
                    <a:ext uri="{9D8B030D-6E8A-4147-A177-3AD203B41FA5}">
                      <a16:colId xmlns:a16="http://schemas.microsoft.com/office/drawing/2014/main" val="135252243"/>
                    </a:ext>
                  </a:extLst>
                </a:gridCol>
                <a:gridCol w="2406957">
                  <a:extLst>
                    <a:ext uri="{9D8B030D-6E8A-4147-A177-3AD203B41FA5}">
                      <a16:colId xmlns:a16="http://schemas.microsoft.com/office/drawing/2014/main" val="418005062"/>
                    </a:ext>
                  </a:extLst>
                </a:gridCol>
              </a:tblGrid>
              <a:tr h="206805">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氏　名</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役　職</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期　間</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所　　属</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313742090"/>
                  </a:ext>
                </a:extLst>
              </a:tr>
              <a:tr h="222523">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林　静雄</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会　長</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東京工業大学・東京コンクリート診断士会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109877256"/>
                  </a:ext>
                </a:extLst>
              </a:tr>
              <a:tr h="152902">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小野　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副会長</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東京コンクリート診断士会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752467912"/>
                  </a:ext>
                </a:extLst>
              </a:tr>
              <a:tr h="152902">
                <a:tc vMerge="1">
                  <a:txBody>
                    <a:bodyPr/>
                    <a:lstStyle/>
                    <a:p>
                      <a:endParaRPr kumimoji="1" lang="ja-JP" altLang="en-US"/>
                    </a:p>
                  </a:txBody>
                  <a:tcPr/>
                </a:tc>
                <a:tc>
                  <a:txBody>
                    <a:bodyPr/>
                    <a:lstStyle/>
                    <a:p>
                      <a:pPr algn="ctr" fontAlgn="ctr"/>
                      <a:r>
                        <a:rPr lang="zh-TW" altLang="en-US" sz="900" b="1" u="none" strike="noStrike" dirty="0">
                          <a:effectLst/>
                          <a:latin typeface="BIZ UDゴシック" panose="020B0400000000000000" pitchFamily="49" charset="-128"/>
                          <a:ea typeface="BIZ UDゴシック" panose="020B0400000000000000" pitchFamily="49" charset="-128"/>
                        </a:rPr>
                        <a:t>事務局長</a:t>
                      </a:r>
                      <a:r>
                        <a:rPr lang="en-US" altLang="zh-TW" sz="900" b="1" u="none" strike="noStrike" dirty="0">
                          <a:effectLst/>
                          <a:latin typeface="BIZ UDゴシック" panose="020B0400000000000000" pitchFamily="49" charset="-128"/>
                          <a:ea typeface="BIZ UDゴシック" panose="020B0400000000000000" pitchFamily="49" charset="-128"/>
                        </a:rPr>
                        <a:t>(</a:t>
                      </a:r>
                      <a:r>
                        <a:rPr lang="zh-TW" altLang="en-US" sz="900" b="1" u="none" strike="noStrike" dirty="0">
                          <a:effectLst/>
                          <a:latin typeface="BIZ UDゴシック" panose="020B0400000000000000" pitchFamily="49" charset="-128"/>
                          <a:ea typeface="BIZ UDゴシック" panose="020B0400000000000000" pitchFamily="49" charset="-128"/>
                        </a:rPr>
                        <a:t>兼任）</a:t>
                      </a:r>
                      <a:endParaRPr lang="zh-TW"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4219669295"/>
                  </a:ext>
                </a:extLst>
              </a:tr>
              <a:tr h="222523">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佐藤　嘉昭</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副会長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NPO</a:t>
                      </a:r>
                      <a:r>
                        <a:rPr lang="ja-JP" altLang="en-US" sz="900" b="1" u="none" strike="noStrike" dirty="0">
                          <a:effectLst/>
                          <a:latin typeface="BIZ UDゴシック" panose="020B0400000000000000" pitchFamily="49" charset="-128"/>
                          <a:ea typeface="BIZ UDゴシック" panose="020B0400000000000000" pitchFamily="49" charset="-128"/>
                        </a:rPr>
                        <a:t>法人大分県コンクリート診断士会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542144803"/>
                  </a:ext>
                </a:extLst>
              </a:tr>
              <a:tr h="152902">
                <a:tc rowSpan="3">
                  <a:txBody>
                    <a:bodyPr/>
                    <a:lstStyle/>
                    <a:p>
                      <a:pPr algn="ctr" fontAlgn="ctr"/>
                      <a:r>
                        <a:rPr lang="zh-TW" altLang="en-US" sz="900" b="1" u="none" strike="noStrike" dirty="0">
                          <a:effectLst/>
                          <a:latin typeface="BIZ UDゴシック" panose="020B0400000000000000" pitchFamily="49" charset="-128"/>
                          <a:ea typeface="BIZ UDゴシック" panose="020B0400000000000000" pitchFamily="49" charset="-128"/>
                        </a:rPr>
                        <a:t>田澤　雄二郎</a:t>
                      </a:r>
                      <a:endParaRPr lang="zh-TW"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企画部会長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3">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東京コンクリート診断士会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917815404"/>
                  </a:ext>
                </a:extLst>
              </a:tr>
              <a:tr h="152902">
                <a:tc vMerge="1">
                  <a:txBody>
                    <a:bodyPr/>
                    <a:lstStyle/>
                    <a:p>
                      <a:endParaRPr kumimoji="1" lang="ja-JP" altLang="en-US"/>
                    </a:p>
                  </a:txBody>
                  <a:tcP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会員部会副部会長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259271893"/>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事務局長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3703009222"/>
                  </a:ext>
                </a:extLst>
              </a:tr>
              <a:tr h="152902">
                <a:tc rowSpan="3">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石川　裕夏</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企画部副部会長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3">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福井県コンクリート診断士会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83078318"/>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企画部会長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2706488617"/>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副会長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3380552238"/>
                  </a:ext>
                </a:extLst>
              </a:tr>
              <a:tr h="152902">
                <a:tc rowSpan="2">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奥田　由法</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技術部会長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石川県コンクリート診断士会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1908728790"/>
                  </a:ext>
                </a:extLst>
              </a:tr>
              <a:tr h="152902">
                <a:tc vMerge="1">
                  <a:txBody>
                    <a:bodyPr/>
                    <a:lstStyle/>
                    <a:p>
                      <a:endParaRPr kumimoji="1" lang="ja-JP" altLang="en-US"/>
                    </a:p>
                  </a:txBody>
                  <a:tcPr/>
                </a:tc>
                <a:tc>
                  <a:txBody>
                    <a:bodyPr/>
                    <a:lstStyle/>
                    <a:p>
                      <a:pPr algn="ctr" fontAlgn="ctr"/>
                      <a:r>
                        <a:rPr lang="zh-TW" altLang="en-US" sz="900" b="1" u="none" strike="noStrike">
                          <a:effectLst/>
                          <a:latin typeface="BIZ UDゴシック" panose="020B0400000000000000" pitchFamily="49" charset="-128"/>
                          <a:ea typeface="BIZ UDゴシック" panose="020B0400000000000000" pitchFamily="49" charset="-128"/>
                        </a:rPr>
                        <a:t>技術部副部会長</a:t>
                      </a:r>
                      <a:endParaRPr lang="zh-TW"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3683488772"/>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有本　尚巳</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技術部会副部会長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鳥取県コンクリート診断士会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788995443"/>
                  </a:ext>
                </a:extLst>
              </a:tr>
              <a:tr h="152902">
                <a:tc rowSpan="2">
                  <a:txBody>
                    <a:bodyPr/>
                    <a:lstStyle/>
                    <a:p>
                      <a:pPr algn="ctr" fontAlgn="ctr"/>
                      <a:r>
                        <a:rPr lang="zh-TW" altLang="en-US" sz="900" b="1" u="none" strike="noStrike">
                          <a:effectLst/>
                          <a:latin typeface="BIZ UDゴシック" panose="020B0400000000000000" pitchFamily="49" charset="-128"/>
                          <a:ea typeface="BIZ UDゴシック" panose="020B0400000000000000" pitchFamily="49" charset="-128"/>
                        </a:rPr>
                        <a:t>長谷川　光弘</a:t>
                      </a:r>
                      <a:endParaRPr lang="zh-TW"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広報部会長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2012</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京滋コンクリート診断士会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825887615"/>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広報部会副部会長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2012</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2704900260"/>
                  </a:ext>
                </a:extLst>
              </a:tr>
              <a:tr h="152902">
                <a:tc rowSpan="4">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奈良　裕</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広報部会副部会長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2012</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4">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青森県コンクリート診断士会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997912468"/>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広報部会長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2012</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1732333842"/>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会員部会長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1306789272"/>
                  </a:ext>
                </a:extLst>
              </a:tr>
              <a:tr h="152902">
                <a:tc vMerge="1">
                  <a:txBody>
                    <a:bodyPr/>
                    <a:lstStyle/>
                    <a:p>
                      <a:endParaRPr kumimoji="1" lang="ja-JP" altLang="en-US"/>
                    </a:p>
                  </a:txBody>
                  <a:tcP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会員部会副部会長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1875368762"/>
                  </a:ext>
                </a:extLst>
              </a:tr>
              <a:tr h="152902">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名倉　昭三</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会員担当</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静岡県コンクリート診断士会</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1996184378"/>
                  </a:ext>
                </a:extLst>
              </a:tr>
              <a:tr h="152902">
                <a:tc vMerge="1">
                  <a:txBody>
                    <a:bodyPr/>
                    <a:lstStyle/>
                    <a:p>
                      <a:endParaRPr kumimoji="1" lang="ja-JP" altLang="en-US"/>
                    </a:p>
                  </a:txBody>
                  <a:tcP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広報部会長</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4057183893"/>
                  </a:ext>
                </a:extLst>
              </a:tr>
              <a:tr h="152902">
                <a:tc rowSpan="2">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井田　豊</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会計担当</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島根県コンクリート診断士会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986119495"/>
                  </a:ext>
                </a:extLst>
              </a:tr>
              <a:tr h="152902">
                <a:tc vMerge="1">
                  <a:txBody>
                    <a:bodyPr/>
                    <a:lstStyle/>
                    <a:p>
                      <a:endParaRPr kumimoji="1" lang="ja-JP" altLang="en-US"/>
                    </a:p>
                  </a:txBody>
                  <a:tcPr/>
                </a:tc>
                <a:tc>
                  <a:txBody>
                    <a:bodyPr/>
                    <a:lstStyle/>
                    <a:p>
                      <a:pPr algn="ctr" fontAlgn="ctr"/>
                      <a:r>
                        <a:rPr lang="zh-TW" altLang="en-US" sz="900" b="1" u="none" strike="noStrike">
                          <a:effectLst/>
                          <a:latin typeface="BIZ UDゴシック" panose="020B0400000000000000" pitchFamily="49" charset="-128"/>
                          <a:ea typeface="BIZ UDゴシック" panose="020B0400000000000000" pitchFamily="49" charset="-128"/>
                        </a:rPr>
                        <a:t>財務部会長</a:t>
                      </a:r>
                      <a:r>
                        <a:rPr lang="en-US" altLang="zh-TW" sz="900" b="1" u="none" strike="noStrike">
                          <a:effectLst/>
                          <a:latin typeface="BIZ UDゴシック" panose="020B0400000000000000" pitchFamily="49" charset="-128"/>
                          <a:ea typeface="BIZ UDゴシック" panose="020B0400000000000000" pitchFamily="49" charset="-128"/>
                        </a:rPr>
                        <a:t>(</a:t>
                      </a:r>
                      <a:r>
                        <a:rPr lang="zh-TW" altLang="en-US" sz="900" b="1" u="none" strike="noStrike">
                          <a:effectLst/>
                          <a:latin typeface="BIZ UDゴシック" panose="020B0400000000000000" pitchFamily="49" charset="-128"/>
                          <a:ea typeface="BIZ UDゴシック" panose="020B0400000000000000" pitchFamily="49" charset="-128"/>
                        </a:rPr>
                        <a:t>一時総務）</a:t>
                      </a:r>
                      <a:endParaRPr lang="zh-TW"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2323221761"/>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毎田　敏郎</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事務局長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東京コンクリート診断士会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179828617"/>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伊藤　司郎</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監　　事</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新潟県コンクリート診断士会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127094112"/>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上原　泰正</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監　　事</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2010</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北海道コンクリート診断士会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4144879968"/>
                  </a:ext>
                </a:extLst>
              </a:tr>
              <a:tr h="152902">
                <a:tc rowSpan="2">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日堂　俊之</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会員担当</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2012</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長野県コンクリート診断士会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4037686213"/>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広報部会副部会長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3013463133"/>
                  </a:ext>
                </a:extLst>
              </a:tr>
              <a:tr h="152902">
                <a:tc rowSpan="4">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原田　隆敏</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会員担当</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2012</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4">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高知県コンクリート診断士会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1307981014"/>
                  </a:ext>
                </a:extLst>
              </a:tr>
              <a:tr h="152902">
                <a:tc vMerge="1">
                  <a:txBody>
                    <a:bodyPr/>
                    <a:lstStyle/>
                    <a:p>
                      <a:endParaRPr kumimoji="1" lang="ja-JP" altLang="en-US"/>
                    </a:p>
                  </a:txBody>
                  <a:tcP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企画部会副部会長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2758343798"/>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会員部会長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2016</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4007232641"/>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企画部会長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610265512"/>
                  </a:ext>
                </a:extLst>
              </a:tr>
              <a:tr h="152902">
                <a:tc rowSpan="3">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竹内　祥一</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会計担当</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2012</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2014</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3">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東海コンクリート診断士会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096037840"/>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総務部会副部会長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2014</a:t>
                      </a:r>
                      <a:r>
                        <a:rPr lang="ja-JP" altLang="en-US" sz="900" b="1" u="none" strike="noStrike" dirty="0">
                          <a:effectLst/>
                          <a:latin typeface="BIZ UDゴシック" panose="020B0400000000000000" pitchFamily="49" charset="-128"/>
                          <a:ea typeface="BIZ UDゴシック" panose="020B0400000000000000" pitchFamily="49" charset="-128"/>
                        </a:rPr>
                        <a:t>年～</a:t>
                      </a: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1563728170"/>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総務部会長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1894541217"/>
                  </a:ext>
                </a:extLst>
              </a:tr>
              <a:tr h="152902">
                <a:tc rowSpan="2">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岡崎　勝信</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企画部会副部会長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2014</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宮崎県コンクリート診断士会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827259116"/>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総務部会副部会長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820593992"/>
                  </a:ext>
                </a:extLst>
              </a:tr>
              <a:tr h="152902">
                <a:tc rowSpan="2">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奥村　智洋</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技術部会副部会長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2014</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2016</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鳥取県コンクリート診断士会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444204438"/>
                  </a:ext>
                </a:extLst>
              </a:tr>
              <a:tr h="152902">
                <a:tc vMerge="1">
                  <a:txBody>
                    <a:bodyPr/>
                    <a:lstStyle/>
                    <a:p>
                      <a:endParaRPr kumimoji="1" lang="ja-JP" altLang="en-US"/>
                    </a:p>
                  </a:txBody>
                  <a:tcP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技術部会長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1949768927"/>
                  </a:ext>
                </a:extLst>
              </a:tr>
              <a:tr h="152902">
                <a:tc rowSpan="2">
                  <a:txBody>
                    <a:bodyPr/>
                    <a:lstStyle/>
                    <a:p>
                      <a:pPr algn="ctr" fontAlgn="ctr"/>
                      <a:r>
                        <a:rPr lang="zh-TW" altLang="en-US" sz="900" b="1" u="none" strike="noStrike">
                          <a:effectLst/>
                          <a:latin typeface="BIZ UDゴシック" panose="020B0400000000000000" pitchFamily="49" charset="-128"/>
                          <a:ea typeface="BIZ UDゴシック" panose="020B0400000000000000" pitchFamily="49" charset="-128"/>
                        </a:rPr>
                        <a:t>米倉　亜州夫</a:t>
                      </a:r>
                      <a:endParaRPr lang="zh-TW"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技術部会副部会長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2014</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rowSpan="2">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広島県コンクリート診断士会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290910586"/>
                  </a:ext>
                </a:extLst>
              </a:tr>
              <a:tr h="152902">
                <a:tc vMerge="1">
                  <a:txBody>
                    <a:bodyPr/>
                    <a:lstStyle/>
                    <a:p>
                      <a:endParaRPr kumimoji="1" lang="ja-JP" altLang="en-US"/>
                    </a:p>
                  </a:txBody>
                  <a:tcP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会員部会部会長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vMerge="1">
                  <a:txBody>
                    <a:bodyPr/>
                    <a:lstStyle/>
                    <a:p>
                      <a:endParaRPr kumimoji="1" lang="ja-JP" altLang="en-US"/>
                    </a:p>
                  </a:txBody>
                  <a:tcPr/>
                </a:tc>
                <a:extLst>
                  <a:ext uri="{0D108BD9-81ED-4DB2-BD59-A6C34878D82A}">
                    <a16:rowId xmlns:a16="http://schemas.microsoft.com/office/drawing/2014/main" val="3046891207"/>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岸川　英樹</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広報部会副部会長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2014</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京滋コンクリート診断士会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1355066052"/>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田畑　雅幸</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監　　事</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2014</a:t>
                      </a:r>
                      <a:r>
                        <a:rPr lang="ja-JP" altLang="en-US" sz="900" b="1" u="none" strike="noStrike">
                          <a:effectLst/>
                          <a:latin typeface="BIZ UDゴシック" panose="020B0400000000000000" pitchFamily="49" charset="-128"/>
                          <a:ea typeface="BIZ UDゴシック" panose="020B0400000000000000" pitchFamily="49" charset="-128"/>
                        </a:rPr>
                        <a:t>年～現　在</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北海道コンクリート診断士会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532850743"/>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大和　竹史</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総務部会副部会長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2016</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福岡県コンクリート診断士会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2474252680"/>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細谷　多慶</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会員部会副部会長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2016</a:t>
                      </a:r>
                      <a:r>
                        <a:rPr lang="ja-JP" altLang="en-US" sz="900" b="1" u="none" strike="noStrike">
                          <a:effectLst/>
                          <a:latin typeface="BIZ UDゴシック" panose="020B0400000000000000" pitchFamily="49" charset="-128"/>
                          <a:ea typeface="BIZ UDゴシック" panose="020B0400000000000000" pitchFamily="49" charset="-128"/>
                        </a:rPr>
                        <a:t>年～</a:t>
                      </a: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法人（ランデス</a:t>
                      </a:r>
                      <a:r>
                        <a:rPr lang="en-US" altLang="ja-JP" sz="900" b="1" u="none" strike="noStrike" dirty="0">
                          <a:effectLst/>
                          <a:latin typeface="BIZ UDゴシック" panose="020B0400000000000000" pitchFamily="49" charset="-128"/>
                          <a:ea typeface="BIZ UDゴシック" panose="020B0400000000000000" pitchFamily="49" charset="-128"/>
                        </a:rPr>
                        <a:t>(</a:t>
                      </a:r>
                      <a:r>
                        <a:rPr lang="ja-JP" altLang="en-US" sz="900" b="1" u="none" strike="noStrike" dirty="0">
                          <a:effectLst/>
                          <a:latin typeface="BIZ UDゴシック" panose="020B0400000000000000" pitchFamily="49" charset="-128"/>
                          <a:ea typeface="BIZ UDゴシック" panose="020B0400000000000000" pitchFamily="49" charset="-128"/>
                        </a:rPr>
                        <a:t>株</a:t>
                      </a:r>
                      <a:r>
                        <a:rPr lang="en-US" altLang="ja-JP" sz="900" b="1" u="none" strike="noStrike" dirty="0">
                          <a:effectLst/>
                          <a:latin typeface="BIZ UDゴシック" panose="020B0400000000000000" pitchFamily="49" charset="-128"/>
                          <a:ea typeface="BIZ UDゴシック" panose="020B0400000000000000" pitchFamily="49" charset="-128"/>
                        </a:rPr>
                        <a:t>)</a:t>
                      </a:r>
                      <a:r>
                        <a:rPr lang="ja-JP" altLang="en-US" sz="900" b="1" u="none" strike="noStrike" dirty="0">
                          <a:effectLst/>
                          <a:latin typeface="BIZ UDゴシック" panose="020B0400000000000000" pitchFamily="49" charset="-128"/>
                          <a:ea typeface="BIZ UDゴシック" panose="020B0400000000000000" pitchFamily="49" charset="-128"/>
                        </a:rPr>
                        <a:t>）</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728718277"/>
                  </a:ext>
                </a:extLst>
              </a:tr>
              <a:tr h="206805">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本田　明</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監　　事</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2016</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新潟県コンクリート診断士会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100689233"/>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森　直生</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企画部会副部会長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2018</a:t>
                      </a:r>
                      <a:r>
                        <a:rPr lang="ja-JP" altLang="en-US" sz="900" b="1" u="none" strike="noStrike" dirty="0">
                          <a:effectLst/>
                          <a:latin typeface="BIZ UDゴシック" panose="020B0400000000000000" pitchFamily="49" charset="-128"/>
                          <a:ea typeface="BIZ UDゴシック" panose="020B0400000000000000" pitchFamily="49" charset="-128"/>
                        </a:rPr>
                        <a:t>年～現　在</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富山県コンクリート診断士会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4056758064"/>
                  </a:ext>
                </a:extLst>
              </a:tr>
              <a:tr h="222523">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勇　秀忠</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技術部会副部会長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年～現　在</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a:t>
                      </a:r>
                      <a:r>
                        <a:rPr lang="ja-JP" altLang="en-US" sz="900" b="1" u="none" strike="noStrike" dirty="0">
                          <a:effectLst/>
                          <a:latin typeface="BIZ UDゴシック" panose="020B0400000000000000" pitchFamily="49" charset="-128"/>
                          <a:ea typeface="BIZ UDゴシック" panose="020B0400000000000000" pitchFamily="49" charset="-128"/>
                        </a:rPr>
                        <a:t>一社）熊本県コンクリート診断士会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555627608"/>
                  </a:ext>
                </a:extLst>
              </a:tr>
              <a:tr h="206805">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天野　智雄</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広報部会長</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年～現　在</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静岡県コンクリート診断士会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3794307999"/>
                  </a:ext>
                </a:extLst>
              </a:tr>
              <a:tr h="222523">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竹内　一博</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会員部会副部会長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年～現　在</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dirty="0">
                          <a:effectLst/>
                          <a:latin typeface="BIZ UDゴシック" panose="020B0400000000000000" pitchFamily="49" charset="-128"/>
                          <a:ea typeface="BIZ UDゴシック" panose="020B0400000000000000" pitchFamily="49" charset="-128"/>
                        </a:rPr>
                        <a:t>NPO</a:t>
                      </a:r>
                      <a:r>
                        <a:rPr lang="ja-JP" altLang="en-US" sz="900" b="1" u="none" strike="noStrike" dirty="0">
                          <a:effectLst/>
                          <a:latin typeface="BIZ UDゴシック" panose="020B0400000000000000" pitchFamily="49" charset="-128"/>
                          <a:ea typeface="BIZ UDゴシック" panose="020B0400000000000000" pitchFamily="49" charset="-128"/>
                        </a:rPr>
                        <a:t>法人大分県コンクリート診断士会</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1376277803"/>
                  </a:ext>
                </a:extLst>
              </a:tr>
              <a:tr h="222523">
                <a:tc>
                  <a:txBody>
                    <a:bodyPr/>
                    <a:lstStyle/>
                    <a:p>
                      <a:pPr algn="ctr" fontAlgn="ctr"/>
                      <a:r>
                        <a:rPr lang="ja-JP" altLang="en-US" sz="900" b="1" u="none" strike="noStrike">
                          <a:effectLst/>
                          <a:latin typeface="BIZ UDゴシック" panose="020B0400000000000000" pitchFamily="49" charset="-128"/>
                          <a:ea typeface="BIZ UDゴシック" panose="020B0400000000000000" pitchFamily="49" charset="-128"/>
                        </a:rPr>
                        <a:t>小林　信一</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zh-CN" altLang="en-US" sz="900" b="1" u="none" strike="noStrike">
                          <a:effectLst/>
                          <a:latin typeface="BIZ UDゴシック" panose="020B0400000000000000" pitchFamily="49" charset="-128"/>
                          <a:ea typeface="BIZ UDゴシック" panose="020B0400000000000000" pitchFamily="49" charset="-128"/>
                        </a:rPr>
                        <a:t>会員部会副部会長</a:t>
                      </a:r>
                      <a:endParaRPr lang="zh-CN"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en-US" altLang="ja-JP" sz="900" b="1" u="none" strike="noStrike">
                          <a:effectLst/>
                          <a:latin typeface="BIZ UDゴシック" panose="020B0400000000000000" pitchFamily="49" charset="-128"/>
                          <a:ea typeface="BIZ UDゴシック" panose="020B0400000000000000" pitchFamily="49" charset="-128"/>
                        </a:rPr>
                        <a:t>2018</a:t>
                      </a:r>
                      <a:r>
                        <a:rPr lang="ja-JP" altLang="en-US" sz="900" b="1" u="none" strike="noStrike">
                          <a:effectLst/>
                          <a:latin typeface="BIZ UDゴシック" panose="020B0400000000000000" pitchFamily="49" charset="-128"/>
                          <a:ea typeface="BIZ UDゴシック" panose="020B0400000000000000" pitchFamily="49" charset="-128"/>
                        </a:rPr>
                        <a:t>年～現　在</a:t>
                      </a:r>
                      <a:endParaRPr lang="ja-JP" altLang="en-US" sz="900" b="1" i="0" u="none" strike="noStrike">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tc>
                  <a:txBody>
                    <a:bodyPr/>
                    <a:lstStyle/>
                    <a:p>
                      <a:pPr algn="ctr" fontAlgn="ctr"/>
                      <a:r>
                        <a:rPr lang="ja-JP" altLang="en-US" sz="900" b="1" u="none" strike="noStrike" dirty="0">
                          <a:effectLst/>
                          <a:latin typeface="BIZ UDゴシック" panose="020B0400000000000000" pitchFamily="49" charset="-128"/>
                          <a:ea typeface="BIZ UDゴシック" panose="020B0400000000000000" pitchFamily="49" charset="-128"/>
                        </a:rPr>
                        <a:t>法人（</a:t>
                      </a:r>
                      <a:r>
                        <a:rPr lang="en-US" altLang="ja-JP" sz="900" b="1" u="none" strike="noStrike" dirty="0">
                          <a:effectLst/>
                          <a:latin typeface="BIZ UDゴシック" panose="020B0400000000000000" pitchFamily="49" charset="-128"/>
                          <a:ea typeface="BIZ UDゴシック" panose="020B0400000000000000" pitchFamily="49" charset="-128"/>
                        </a:rPr>
                        <a:t>(</a:t>
                      </a:r>
                      <a:r>
                        <a:rPr lang="ja-JP" altLang="en-US" sz="900" b="1" u="none" strike="noStrike" dirty="0">
                          <a:effectLst/>
                          <a:latin typeface="BIZ UDゴシック" panose="020B0400000000000000" pitchFamily="49" charset="-128"/>
                          <a:ea typeface="BIZ UDゴシック" panose="020B0400000000000000" pitchFamily="49" charset="-128"/>
                        </a:rPr>
                        <a:t>株</a:t>
                      </a:r>
                      <a:r>
                        <a:rPr lang="en-US" altLang="ja-JP" sz="900" b="1" u="none" strike="noStrike" dirty="0">
                          <a:effectLst/>
                          <a:latin typeface="BIZ UDゴシック" panose="020B0400000000000000" pitchFamily="49" charset="-128"/>
                          <a:ea typeface="BIZ UDゴシック" panose="020B0400000000000000" pitchFamily="49" charset="-128"/>
                        </a:rPr>
                        <a:t>)</a:t>
                      </a:r>
                      <a:r>
                        <a:rPr lang="ja-JP" altLang="en-US" sz="900" b="1" u="none" strike="noStrike" dirty="0">
                          <a:effectLst/>
                          <a:latin typeface="BIZ UDゴシック" panose="020B0400000000000000" pitchFamily="49" charset="-128"/>
                          <a:ea typeface="BIZ UDゴシック" panose="020B0400000000000000" pitchFamily="49" charset="-128"/>
                        </a:rPr>
                        <a:t>太平洋コンサルタント）</a:t>
                      </a:r>
                      <a:endParaRPr lang="ja-JP" altLang="en-US" sz="900" b="1"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3174" marR="3174" marT="3174" marB="0" anchor="ctr"/>
                </a:tc>
                <a:extLst>
                  <a:ext uri="{0D108BD9-81ED-4DB2-BD59-A6C34878D82A}">
                    <a16:rowId xmlns:a16="http://schemas.microsoft.com/office/drawing/2014/main" val="615096748"/>
                  </a:ext>
                </a:extLst>
              </a:tr>
            </a:tbl>
          </a:graphicData>
        </a:graphic>
      </p:graphicFrame>
      <p:sp>
        <p:nvSpPr>
          <p:cNvPr id="16" name="テキスト ボックス 15">
            <a:extLst>
              <a:ext uri="{FF2B5EF4-FFF2-40B4-BE49-F238E27FC236}">
                <a16:creationId xmlns:a16="http://schemas.microsoft.com/office/drawing/2014/main" id="{C208027E-7160-4735-9378-C93FB6B26510}"/>
              </a:ext>
            </a:extLst>
          </p:cNvPr>
          <p:cNvSpPr txBox="1"/>
          <p:nvPr/>
        </p:nvSpPr>
        <p:spPr>
          <a:xfrm>
            <a:off x="6060444" y="1026665"/>
            <a:ext cx="1131728" cy="263995"/>
          </a:xfrm>
          <a:prstGeom prst="rect">
            <a:avLst/>
          </a:prstGeom>
          <a:noFill/>
        </p:spPr>
        <p:txBody>
          <a:bodyPr wrap="square" rtlCol="0">
            <a:spAutoFit/>
          </a:bodyPr>
          <a:lstStyle/>
          <a:p>
            <a:r>
              <a:rPr kumimoji="1" lang="en-US" altLang="ja-JP" sz="1075" dirty="0">
                <a:latin typeface="BIZ UDゴシック" panose="020B0400000000000000" pitchFamily="49" charset="-128"/>
                <a:ea typeface="BIZ UDゴシック" panose="020B0400000000000000" pitchFamily="49" charset="-128"/>
              </a:rPr>
              <a:t>2020.3.31</a:t>
            </a:r>
            <a:r>
              <a:rPr kumimoji="1" lang="ja-JP" altLang="en-US" sz="1075" dirty="0">
                <a:latin typeface="BIZ UDゴシック" panose="020B0400000000000000" pitchFamily="49" charset="-128"/>
                <a:ea typeface="BIZ UDゴシック" panose="020B0400000000000000" pitchFamily="49" charset="-128"/>
              </a:rPr>
              <a:t>現在</a:t>
            </a:r>
          </a:p>
        </p:txBody>
      </p:sp>
    </p:spTree>
    <p:extLst>
      <p:ext uri="{BB962C8B-B14F-4D97-AF65-F5344CB8AC3E}">
        <p14:creationId xmlns:p14="http://schemas.microsoft.com/office/powerpoint/2010/main" val="145098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3360DA60-244B-4527-8555-EBF15D9768CF}"/>
              </a:ext>
            </a:extLst>
          </p:cNvPr>
          <p:cNvSpPr/>
          <p:nvPr/>
        </p:nvSpPr>
        <p:spPr>
          <a:xfrm>
            <a:off x="268915" y="1469869"/>
            <a:ext cx="7084918" cy="896586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pic>
        <p:nvPicPr>
          <p:cNvPr id="4" name="画像 51">
            <a:extLst>
              <a:ext uri="{FF2B5EF4-FFF2-40B4-BE49-F238E27FC236}">
                <a16:creationId xmlns:a16="http://schemas.microsoft.com/office/drawing/2014/main" id="{D49AF531-803D-4681-BB7E-EBBA396DC0E6}"/>
              </a:ext>
              <a:ext uri="{C183D7F6-B498-43B3-948B-1728B52AA6E4}">
                <adec:decorative xmlns:adec="http://schemas.microsoft.com/office/drawing/2017/decorative" val="1"/>
              </a:ext>
            </a:extLst>
          </p:cNvPr>
          <p:cNvPicPr/>
          <p:nvPr/>
        </p:nvPicPr>
        <p:blipFill>
          <a:blip r:embed="rId2" cstate="print">
            <a:lum bright="70000" contrast="-70000"/>
            <a:extLst>
              <a:ext uri="{BEBA8EAE-BF5A-486C-A8C5-ECC9F3942E4B}">
                <a14:imgProps xmlns:a14="http://schemas.microsoft.com/office/drawing/2010/main">
                  <a14:imgLayer r:embed="rId3">
                    <a14:imgEffect>
                      <a14:colorTemperature colorTemp="5268"/>
                    </a14:imgEffect>
                    <a14:imgEffect>
                      <a14:saturation sat="62000"/>
                    </a14:imgEffect>
                    <a14:imgEffect>
                      <a14:brightnessContrast bright="20000" contrast="4000"/>
                    </a14:imgEffect>
                  </a14:imgLayer>
                </a14:imgProps>
              </a:ext>
              <a:ext uri="{28A0092B-C50C-407E-A947-70E740481C1C}">
                <a14:useLocalDpi xmlns:a14="http://schemas.microsoft.com/office/drawing/2010/main" val="0"/>
              </a:ext>
            </a:extLst>
          </a:blip>
          <a:stretch>
            <a:fillRect/>
          </a:stretch>
        </p:blipFill>
        <p:spPr>
          <a:xfrm>
            <a:off x="268915" y="162353"/>
            <a:ext cx="7084918" cy="1189929"/>
          </a:xfrm>
          <a:prstGeom prst="snip1Rect">
            <a:avLst>
              <a:gd name="adj" fmla="val 31795"/>
            </a:avLst>
          </a:prstGeom>
        </p:spPr>
      </p:pic>
      <p:sp>
        <p:nvSpPr>
          <p:cNvPr id="10" name="テキスト ボックス 9">
            <a:extLst>
              <a:ext uri="{FF2B5EF4-FFF2-40B4-BE49-F238E27FC236}">
                <a16:creationId xmlns:a16="http://schemas.microsoft.com/office/drawing/2014/main" id="{107E8F5F-F56C-4835-AB8B-4B7509315098}"/>
              </a:ext>
            </a:extLst>
          </p:cNvPr>
          <p:cNvSpPr txBox="1"/>
          <p:nvPr/>
        </p:nvSpPr>
        <p:spPr>
          <a:xfrm>
            <a:off x="218868" y="548092"/>
            <a:ext cx="7134965" cy="584775"/>
          </a:xfrm>
          <a:prstGeom prst="rect">
            <a:avLst/>
          </a:prstGeom>
          <a:noFill/>
        </p:spPr>
        <p:txBody>
          <a:bodyPr wrap="square" rtlCol="0">
            <a:spAutoFit/>
          </a:bodyPr>
          <a:lstStyle/>
          <a:p>
            <a:r>
              <a:rPr kumimoji="1" lang="ja-JP" altLang="en-US" sz="3200" dirty="0">
                <a:latin typeface="BIZ UDゴシック" panose="020B0400000000000000" pitchFamily="49" charset="-128"/>
                <a:ea typeface="BIZ UDゴシック" panose="020B0400000000000000" pitchFamily="49" charset="-128"/>
              </a:rPr>
              <a:t>コンクリート診断士会</a:t>
            </a:r>
            <a:r>
              <a:rPr kumimoji="1" lang="en-US" altLang="ja-JP" sz="3200" dirty="0">
                <a:latin typeface="BIZ UDゴシック" panose="020B0400000000000000" pitchFamily="49" charset="-128"/>
                <a:ea typeface="BIZ UDゴシック" panose="020B0400000000000000" pitchFamily="49" charset="-128"/>
              </a:rPr>
              <a:t>10</a:t>
            </a:r>
            <a:r>
              <a:rPr kumimoji="1" lang="ja-JP" altLang="en-US" sz="3200" dirty="0">
                <a:latin typeface="BIZ UDゴシック" panose="020B0400000000000000" pitchFamily="49" charset="-128"/>
                <a:ea typeface="BIZ UDゴシック" panose="020B0400000000000000" pitchFamily="49" charset="-128"/>
              </a:rPr>
              <a:t>周年を迎えて</a:t>
            </a:r>
          </a:p>
        </p:txBody>
      </p:sp>
      <p:grpSp>
        <p:nvGrpSpPr>
          <p:cNvPr id="6" name="グループ化 5">
            <a:extLst>
              <a:ext uri="{FF2B5EF4-FFF2-40B4-BE49-F238E27FC236}">
                <a16:creationId xmlns:a16="http://schemas.microsoft.com/office/drawing/2014/main" id="{5441F582-CD53-45A0-A517-29DA41A8A3D1}"/>
              </a:ext>
            </a:extLst>
          </p:cNvPr>
          <p:cNvGrpSpPr/>
          <p:nvPr/>
        </p:nvGrpSpPr>
        <p:grpSpPr>
          <a:xfrm>
            <a:off x="6168977" y="9538976"/>
            <a:ext cx="734097" cy="600344"/>
            <a:chOff x="653437" y="3203120"/>
            <a:chExt cx="3098740" cy="2516515"/>
          </a:xfrm>
        </p:grpSpPr>
        <p:sp>
          <p:nvSpPr>
            <p:cNvPr id="7" name="六角形 6">
              <a:extLst>
                <a:ext uri="{FF2B5EF4-FFF2-40B4-BE49-F238E27FC236}">
                  <a16:creationId xmlns:a16="http://schemas.microsoft.com/office/drawing/2014/main" id="{455C8C55-09BF-4811-AE97-F9EBBFBA6AF8}"/>
                </a:ext>
              </a:extLst>
            </p:cNvPr>
            <p:cNvSpPr/>
            <p:nvPr/>
          </p:nvSpPr>
          <p:spPr>
            <a:xfrm rot="10800000">
              <a:off x="914401" y="3203120"/>
              <a:ext cx="2837776" cy="244606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9" name="六角形 8">
              <a:extLst>
                <a:ext uri="{FF2B5EF4-FFF2-40B4-BE49-F238E27FC236}">
                  <a16:creationId xmlns:a16="http://schemas.microsoft.com/office/drawing/2014/main" id="{3BF6E9C1-0810-4C3B-9958-7CBB45B09DFD}"/>
                </a:ext>
              </a:extLst>
            </p:cNvPr>
            <p:cNvSpPr/>
            <p:nvPr/>
          </p:nvSpPr>
          <p:spPr>
            <a:xfrm rot="10800000">
              <a:off x="653437" y="3273570"/>
              <a:ext cx="2837398" cy="2446065"/>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pic>
        <p:nvPicPr>
          <p:cNvPr id="1026" name="Picture 2">
            <a:extLst>
              <a:ext uri="{FF2B5EF4-FFF2-40B4-BE49-F238E27FC236}">
                <a16:creationId xmlns:a16="http://schemas.microsoft.com/office/drawing/2014/main" id="{266470FF-14AA-4EE8-9206-F05AF560AB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67" t="10375" r="11267"/>
          <a:stretch/>
        </p:blipFill>
        <p:spPr bwMode="auto">
          <a:xfrm>
            <a:off x="5370491" y="1557715"/>
            <a:ext cx="1841679" cy="159809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09F64AD-0758-4055-B089-3C5E143465E5}"/>
              </a:ext>
            </a:extLst>
          </p:cNvPr>
          <p:cNvSpPr txBox="1"/>
          <p:nvPr/>
        </p:nvSpPr>
        <p:spPr>
          <a:xfrm>
            <a:off x="477474" y="2685170"/>
            <a:ext cx="5084579" cy="400110"/>
          </a:xfrm>
          <a:prstGeom prst="rect">
            <a:avLst/>
          </a:prstGeom>
          <a:noFill/>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（一社）日本コンクリート診断士会　会長</a:t>
            </a:r>
            <a:r>
              <a:rPr kumimoji="1" lang="ja-JP" altLang="en-US" sz="2000" b="1" dirty="0">
                <a:latin typeface="BIZ UDゴシック" panose="020B0400000000000000" pitchFamily="49" charset="-128"/>
                <a:ea typeface="BIZ UDゴシック" panose="020B0400000000000000" pitchFamily="49" charset="-128"/>
              </a:rPr>
              <a:t>　林　静雄</a:t>
            </a:r>
          </a:p>
        </p:txBody>
      </p:sp>
      <p:sp>
        <p:nvSpPr>
          <p:cNvPr id="3" name="テキスト ボックス 2">
            <a:extLst>
              <a:ext uri="{FF2B5EF4-FFF2-40B4-BE49-F238E27FC236}">
                <a16:creationId xmlns:a16="http://schemas.microsoft.com/office/drawing/2014/main" id="{1AE9D378-DA28-419A-B6E3-0BD232575616}"/>
              </a:ext>
            </a:extLst>
          </p:cNvPr>
          <p:cNvSpPr txBox="1"/>
          <p:nvPr/>
        </p:nvSpPr>
        <p:spPr>
          <a:xfrm>
            <a:off x="412122" y="3271231"/>
            <a:ext cx="6812927" cy="7037824"/>
          </a:xfrm>
          <a:prstGeom prst="rect">
            <a:avLst/>
          </a:prstGeom>
          <a:noFill/>
        </p:spPr>
        <p:txBody>
          <a:bodyPr wrap="square" rtlCol="0">
            <a:spAutoFit/>
          </a:bodyPr>
          <a:lstStyle/>
          <a:p>
            <a:pPr algn="just">
              <a:lnSpc>
                <a:spcPts val="2000"/>
              </a:lnSpc>
            </a:pPr>
            <a:r>
              <a:rPr lang="ja-JP" altLang="en-US"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コンクリートは高い耐久性能を有している優れた構造材料ですが、コンクリートの劣化メカニズムに対して十分な知識がなかった年代に建設された構造物や高度成長期に工期やコストの制約から十分な注意が払われないままに建設されてしまった構造物などもあり、コンクリート造構造物に劣化が目に見える形で表れ、社会問題にまで発展してしまうケースも現れるようになってきた状況を踏まえ、日本コンクリート工学協会（現日本コンクリート工学会）がコンクリート診断士制度を立ち上げ、第１回のコンクリート診断士試験が行われたのは</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2001</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年７月のことです。</a:t>
            </a:r>
          </a:p>
          <a:p>
            <a:pPr indent="180340" algn="just">
              <a:lnSpc>
                <a:spcPts val="2000"/>
              </a:lnSpc>
            </a:pP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コンクリート診断士に望まれるのは、幅広い知識と実践的能力であることを踏まえ、コンクリート診断士相互での勉強会や情報交換が行われるようになり、福井県をはじめ、各地にコンクリート診断士会が発足しました。地区ごとのコンクリート診断士会が全国に展開し始めたことから、</a:t>
            </a:r>
            <a:r>
              <a:rPr lang="ja-JP"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地区コンクリート診断士会のプラットホームとしての役割を担う日本コンクリート診断士会の設立が必要であると考えられるようになりました。そこで、すでに設立されていた</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14</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地区のコンクリート診断士会が集まって議論を重ね、</a:t>
            </a:r>
            <a:r>
              <a:rPr lang="en-US"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2010</a:t>
            </a:r>
            <a:r>
              <a:rPr lang="ja-JP"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年に本会を設立するに至りました。</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この</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年間、日本コンクリート診断士会を構成する地区コンクリート診断士会も</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地区となり、会員数も法人会員を含め</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1800</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名強と約</a:t>
            </a: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倍にまで発展してきました。これも、会員皆様の努力とともに、コンクリート工学会をはじめとして、全国の自治体、大学など、関係者の皆様のご協力のおかげと感謝しております。</a:t>
            </a:r>
          </a:p>
          <a:p>
            <a:pPr indent="180340" algn="just">
              <a:lnSpc>
                <a:spcPts val="2000"/>
              </a:lnSpc>
            </a:pPr>
            <a:r>
              <a:rPr lang="en-US"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r>
              <a:rPr lang="ja-JP"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日本コンクリート診断士会のコンセプトは、以下の</a:t>
            </a:r>
            <a:r>
              <a:rPr lang="en-US"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3</a:t>
            </a:r>
            <a:r>
              <a:rPr lang="ja-JP"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点であると考えています。</a:t>
            </a:r>
            <a:endParaRPr lang="en-US"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r>
              <a:rPr lang="ja-JP" altLang="ja-JP" sz="1200"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１．コンクリート診断士の信頼を高め、</a:t>
            </a:r>
            <a:r>
              <a:rPr lang="ja-JP" altLang="ja-JP" sz="1200" b="1" kern="0" dirty="0">
                <a:effectLst/>
                <a:latin typeface="BIZ UDゴシック" panose="020B0400000000000000" pitchFamily="49" charset="-128"/>
                <a:ea typeface="BIZ UDゴシック" panose="020B0400000000000000" pitchFamily="49" charset="-128"/>
                <a:cs typeface="Times New Roman" panose="02020603050405020304" pitchFamily="18" charset="0"/>
              </a:rPr>
              <a:t>コンクリート診断士の社会的地位向上を図る</a:t>
            </a:r>
            <a:endPar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r>
              <a:rPr lang="ja-JP" altLang="ja-JP" sz="1200"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２．地域に貢献する</a:t>
            </a:r>
            <a:endPar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r>
              <a:rPr lang="ja-JP" altLang="ja-JP" sz="1200" b="1"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３．プラットホームとして、全国のコンクリート診断士の連携を強化する</a:t>
            </a:r>
            <a:endParaRPr lang="ja-JP" alt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r>
              <a:rPr lang="en-US"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80340" algn="just">
              <a:lnSpc>
                <a:spcPts val="2000"/>
              </a:lnSpc>
            </a:pPr>
            <a:r>
              <a:rPr lang="ja-JP"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このコンセプトを実行するために、この</a:t>
            </a:r>
            <a:r>
              <a:rPr lang="en-US"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altLang="ja-JP" sz="1200" kern="100" dirty="0">
                <a:solidFill>
                  <a:srgbClr val="000000"/>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年間手探りで走ってまいりました。これをさらに充実させるために、一丸となって頑張っていかなければなりません。会員の皆様の更なるご協力と関係各位のご支援を賜りたく、お願い申し上げます。</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270510" algn="just"/>
            <a:r>
              <a:rPr lang="en-US" altLang="ja-JP" sz="1800" kern="1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72842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90667" y="339767"/>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pic>
        <p:nvPicPr>
          <p:cNvPr id="10" name="図 9">
            <a:extLst>
              <a:ext uri="{FF2B5EF4-FFF2-40B4-BE49-F238E27FC236}">
                <a16:creationId xmlns:a16="http://schemas.microsoft.com/office/drawing/2014/main" id="{A216D4A9-81FD-4412-B964-0B06778F7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4797" y="2565040"/>
            <a:ext cx="6894389" cy="4799473"/>
          </a:xfrm>
          <a:prstGeom prst="rect">
            <a:avLst/>
          </a:prstGeom>
          <a:noFill/>
          <a:ln w="28575">
            <a:solidFill>
              <a:schemeClr val="tx2">
                <a:lumMod val="60000"/>
                <a:lumOff val="40000"/>
              </a:schemeClr>
            </a:solidFill>
          </a:ln>
        </p:spPr>
      </p:pic>
      <p:sp>
        <p:nvSpPr>
          <p:cNvPr id="6" name="テキスト ボックス 5">
            <a:extLst>
              <a:ext uri="{FF2B5EF4-FFF2-40B4-BE49-F238E27FC236}">
                <a16:creationId xmlns:a16="http://schemas.microsoft.com/office/drawing/2014/main" id="{201E11A5-94B6-447A-8B12-D7B1F305308C}"/>
              </a:ext>
            </a:extLst>
          </p:cNvPr>
          <p:cNvSpPr txBox="1"/>
          <p:nvPr/>
        </p:nvSpPr>
        <p:spPr>
          <a:xfrm>
            <a:off x="584704" y="763932"/>
            <a:ext cx="3570269" cy="907960"/>
          </a:xfrm>
          <a:prstGeom prst="rect">
            <a:avLst/>
          </a:prstGeom>
          <a:noFill/>
        </p:spPr>
        <p:txBody>
          <a:bodyPr wrap="square" rtlCol="0">
            <a:spAutoFit/>
          </a:bodyPr>
          <a:lstStyle/>
          <a:p>
            <a:r>
              <a:rPr kumimoji="1" lang="ja-JP" altLang="en-US" sz="5161" dirty="0">
                <a:latin typeface="BIZ UDゴシック" panose="020B0400000000000000" pitchFamily="49" charset="-128"/>
                <a:ea typeface="BIZ UDゴシック" panose="020B0400000000000000" pitchFamily="49" charset="-128"/>
              </a:rPr>
              <a:t>設立準備会</a:t>
            </a:r>
          </a:p>
        </p:txBody>
      </p:sp>
      <p:sp>
        <p:nvSpPr>
          <p:cNvPr id="9" name="テキスト ボックス 8">
            <a:extLst>
              <a:ext uri="{FF2B5EF4-FFF2-40B4-BE49-F238E27FC236}">
                <a16:creationId xmlns:a16="http://schemas.microsoft.com/office/drawing/2014/main" id="{0F065A0F-A067-4CEF-8948-B7043696FB51}"/>
              </a:ext>
            </a:extLst>
          </p:cNvPr>
          <p:cNvSpPr txBox="1"/>
          <p:nvPr/>
        </p:nvSpPr>
        <p:spPr>
          <a:xfrm>
            <a:off x="1144467" y="1746607"/>
            <a:ext cx="3091648" cy="297881"/>
          </a:xfrm>
          <a:prstGeom prst="rect">
            <a:avLst/>
          </a:prstGeom>
          <a:noFill/>
        </p:spPr>
        <p:txBody>
          <a:bodyPr wrap="square" rtlCol="0">
            <a:spAutoFit/>
          </a:bodyPr>
          <a:lstStyle/>
          <a:p>
            <a:r>
              <a:rPr kumimoji="1" lang="en-US" altLang="ja-JP" sz="1290" dirty="0">
                <a:latin typeface="BIZ UDゴシック" panose="020B0400000000000000" pitchFamily="49" charset="-128"/>
                <a:ea typeface="BIZ UDゴシック" panose="020B0400000000000000" pitchFamily="49" charset="-128"/>
              </a:rPr>
              <a:t>JCD</a:t>
            </a:r>
            <a:r>
              <a:rPr kumimoji="1" lang="ja-JP" altLang="en-US" sz="1290" dirty="0">
                <a:latin typeface="BIZ UDゴシック" panose="020B0400000000000000" pitchFamily="49" charset="-128"/>
                <a:ea typeface="BIZ UDゴシック" panose="020B0400000000000000" pitchFamily="49" charset="-128"/>
              </a:rPr>
              <a:t>の歴史はここから始まった</a:t>
            </a:r>
          </a:p>
        </p:txBody>
      </p:sp>
      <p:grpSp>
        <p:nvGrpSpPr>
          <p:cNvPr id="13" name="グループ化 12">
            <a:extLst>
              <a:ext uri="{FF2B5EF4-FFF2-40B4-BE49-F238E27FC236}">
                <a16:creationId xmlns:a16="http://schemas.microsoft.com/office/drawing/2014/main" id="{A26A383E-3529-42FB-9A79-1C5906F8EF28}"/>
              </a:ext>
            </a:extLst>
          </p:cNvPr>
          <p:cNvGrpSpPr/>
          <p:nvPr/>
        </p:nvGrpSpPr>
        <p:grpSpPr>
          <a:xfrm>
            <a:off x="4125745" y="1344101"/>
            <a:ext cx="963468" cy="776105"/>
            <a:chOff x="653437" y="3203120"/>
            <a:chExt cx="3098740" cy="2516515"/>
          </a:xfrm>
        </p:grpSpPr>
        <p:sp>
          <p:nvSpPr>
            <p:cNvPr id="14" name="六角形 13">
              <a:extLst>
                <a:ext uri="{FF2B5EF4-FFF2-40B4-BE49-F238E27FC236}">
                  <a16:creationId xmlns:a16="http://schemas.microsoft.com/office/drawing/2014/main" id="{8CB474AA-A6AB-4B37-80CA-37BF5050050D}"/>
                </a:ext>
              </a:extLst>
            </p:cNvPr>
            <p:cNvSpPr/>
            <p:nvPr/>
          </p:nvSpPr>
          <p:spPr>
            <a:xfrm rot="10800000">
              <a:off x="914401" y="3203120"/>
              <a:ext cx="2837776" cy="244606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5" name="六角形 14">
              <a:extLst>
                <a:ext uri="{FF2B5EF4-FFF2-40B4-BE49-F238E27FC236}">
                  <a16:creationId xmlns:a16="http://schemas.microsoft.com/office/drawing/2014/main" id="{AD4E5006-400E-4DFA-88D0-982361F7879F}"/>
                </a:ext>
              </a:extLst>
            </p:cNvPr>
            <p:cNvSpPr/>
            <p:nvPr/>
          </p:nvSpPr>
          <p:spPr>
            <a:xfrm rot="10800000">
              <a:off x="653437" y="3273570"/>
              <a:ext cx="2837398" cy="2446065"/>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6" name="グループ化 15">
            <a:extLst>
              <a:ext uri="{FF2B5EF4-FFF2-40B4-BE49-F238E27FC236}">
                <a16:creationId xmlns:a16="http://schemas.microsoft.com/office/drawing/2014/main" id="{4DEBD66C-E3A7-4B6F-818E-0F3746E93D92}"/>
              </a:ext>
            </a:extLst>
          </p:cNvPr>
          <p:cNvGrpSpPr/>
          <p:nvPr/>
        </p:nvGrpSpPr>
        <p:grpSpPr>
          <a:xfrm>
            <a:off x="5240226" y="680567"/>
            <a:ext cx="1803638" cy="1496636"/>
            <a:chOff x="2044403" y="2250810"/>
            <a:chExt cx="2044261" cy="1750843"/>
          </a:xfrm>
        </p:grpSpPr>
        <p:sp>
          <p:nvSpPr>
            <p:cNvPr id="17" name="六角形 16">
              <a:extLst>
                <a:ext uri="{FF2B5EF4-FFF2-40B4-BE49-F238E27FC236}">
                  <a16:creationId xmlns:a16="http://schemas.microsoft.com/office/drawing/2014/main" id="{57C8EA69-BE32-4891-A61C-DBFB4D821022}"/>
                </a:ext>
              </a:extLst>
            </p:cNvPr>
            <p:cNvSpPr/>
            <p:nvPr/>
          </p:nvSpPr>
          <p:spPr>
            <a:xfrm>
              <a:off x="2236233" y="2250810"/>
              <a:ext cx="1852431" cy="1595510"/>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8" name="六角形 17">
              <a:extLst>
                <a:ext uri="{FF2B5EF4-FFF2-40B4-BE49-F238E27FC236}">
                  <a16:creationId xmlns:a16="http://schemas.microsoft.com/office/drawing/2014/main" id="{2EE94931-CF9C-4393-B772-8BA86E53A18E}"/>
                </a:ext>
              </a:extLst>
            </p:cNvPr>
            <p:cNvSpPr/>
            <p:nvPr/>
          </p:nvSpPr>
          <p:spPr>
            <a:xfrm>
              <a:off x="2044403" y="2406143"/>
              <a:ext cx="1852183" cy="159551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sp>
        <p:nvSpPr>
          <p:cNvPr id="19" name="テキスト ボックス 18">
            <a:extLst>
              <a:ext uri="{FF2B5EF4-FFF2-40B4-BE49-F238E27FC236}">
                <a16:creationId xmlns:a16="http://schemas.microsoft.com/office/drawing/2014/main" id="{CD114660-F5E7-4AB2-B0F9-9EE13F4CDC98}"/>
              </a:ext>
            </a:extLst>
          </p:cNvPr>
          <p:cNvSpPr txBox="1"/>
          <p:nvPr/>
        </p:nvSpPr>
        <p:spPr>
          <a:xfrm>
            <a:off x="451377" y="7560400"/>
            <a:ext cx="6717631" cy="1384995"/>
          </a:xfrm>
          <a:prstGeom prst="rect">
            <a:avLst/>
          </a:prstGeom>
          <a:noFill/>
        </p:spPr>
        <p:txBody>
          <a:bodyPr wrap="square" rtlCol="0">
            <a:spAutoFit/>
          </a:bodyPr>
          <a:lstStyle/>
          <a:p>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2008</a:t>
            </a:r>
            <a:r>
              <a:rPr lang="ja-JP"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年　福井県と大分県で開催されたワークショップ「安全・安心を材料の観点から推進するセキュアマテリアルの開拓－共同利用研究</a:t>
            </a:r>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東京工業大学応用セラミックス研究所</a:t>
            </a:r>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代表者　小野　定－」で、初めて各地区のコンクリート診断士会の現状、問題点について情報・意見交換がなされた事が、</a:t>
            </a:r>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JCD</a:t>
            </a:r>
            <a:r>
              <a:rPr lang="ja-JP"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設立への第一歩である。そして</a:t>
            </a:r>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2009</a:t>
            </a:r>
            <a:r>
              <a:rPr lang="ja-JP"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2</a:t>
            </a:r>
            <a:r>
              <a:rPr lang="ja-JP"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月に開催された同ワークショップにて、その時設立されていた地区診断士会（</a:t>
            </a:r>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14</a:t>
            </a:r>
            <a:r>
              <a:rPr lang="ja-JP"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地区）が一丸となり</a:t>
            </a:r>
            <a:r>
              <a:rPr lang="en-US"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JCD</a:t>
            </a:r>
            <a:r>
              <a:rPr lang="ja-JP" altLang="ja-JP" sz="14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設立に向けて舵を切ったのである。</a:t>
            </a:r>
            <a:endParaRPr lang="ja-JP" altLang="en-US"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9068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90668" y="318207"/>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sp>
        <p:nvSpPr>
          <p:cNvPr id="6" name="テキスト ボックス 5">
            <a:extLst>
              <a:ext uri="{FF2B5EF4-FFF2-40B4-BE49-F238E27FC236}">
                <a16:creationId xmlns:a16="http://schemas.microsoft.com/office/drawing/2014/main" id="{201E11A5-94B6-447A-8B12-D7B1F305308C}"/>
              </a:ext>
            </a:extLst>
          </p:cNvPr>
          <p:cNvSpPr txBox="1"/>
          <p:nvPr/>
        </p:nvSpPr>
        <p:spPr>
          <a:xfrm>
            <a:off x="584704" y="763932"/>
            <a:ext cx="3570269" cy="907960"/>
          </a:xfrm>
          <a:prstGeom prst="rect">
            <a:avLst/>
          </a:prstGeom>
          <a:noFill/>
        </p:spPr>
        <p:txBody>
          <a:bodyPr wrap="square" rtlCol="0">
            <a:spAutoFit/>
          </a:bodyPr>
          <a:lstStyle/>
          <a:p>
            <a:r>
              <a:rPr kumimoji="1" lang="ja-JP" altLang="en-US" sz="5161" dirty="0">
                <a:latin typeface="BIZ UDゴシック" panose="020B0400000000000000" pitchFamily="49" charset="-128"/>
                <a:ea typeface="BIZ UDゴシック" panose="020B0400000000000000" pitchFamily="49" charset="-128"/>
              </a:rPr>
              <a:t>設立趣意書</a:t>
            </a:r>
          </a:p>
        </p:txBody>
      </p:sp>
      <p:sp>
        <p:nvSpPr>
          <p:cNvPr id="9" name="テキスト ボックス 8">
            <a:extLst>
              <a:ext uri="{FF2B5EF4-FFF2-40B4-BE49-F238E27FC236}">
                <a16:creationId xmlns:a16="http://schemas.microsoft.com/office/drawing/2014/main" id="{0F065A0F-A067-4CEF-8948-B7043696FB51}"/>
              </a:ext>
            </a:extLst>
          </p:cNvPr>
          <p:cNvSpPr txBox="1"/>
          <p:nvPr/>
        </p:nvSpPr>
        <p:spPr>
          <a:xfrm>
            <a:off x="914564" y="1855936"/>
            <a:ext cx="3091648" cy="297881"/>
          </a:xfrm>
          <a:prstGeom prst="rect">
            <a:avLst/>
          </a:prstGeom>
          <a:noFill/>
        </p:spPr>
        <p:txBody>
          <a:bodyPr wrap="square" rtlCol="0">
            <a:spAutoFit/>
          </a:bodyPr>
          <a:lstStyle/>
          <a:p>
            <a:r>
              <a:rPr kumimoji="1" lang="ja-JP" altLang="en-US" sz="1290" dirty="0">
                <a:latin typeface="BIZ UDゴシック" panose="020B0400000000000000" pitchFamily="49" charset="-128"/>
                <a:ea typeface="BIZ UDゴシック" panose="020B0400000000000000" pitchFamily="49" charset="-128"/>
              </a:rPr>
              <a:t>すべての診断士の皆様の為に</a:t>
            </a:r>
            <a:r>
              <a:rPr kumimoji="1" lang="en-US" altLang="ja-JP" sz="1290" dirty="0">
                <a:latin typeface="BIZ UDゴシック" panose="020B0400000000000000" pitchFamily="49" charset="-128"/>
                <a:ea typeface="BIZ UDゴシック" panose="020B0400000000000000" pitchFamily="49" charset="-128"/>
              </a:rPr>
              <a:t>…</a:t>
            </a:r>
            <a:endParaRPr kumimoji="1" lang="ja-JP" altLang="en-US" sz="129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BFCA3E60-F41E-48EB-827C-28DF7AD237F1}"/>
              </a:ext>
            </a:extLst>
          </p:cNvPr>
          <p:cNvSpPr txBox="1"/>
          <p:nvPr/>
        </p:nvSpPr>
        <p:spPr>
          <a:xfrm>
            <a:off x="604108" y="2618040"/>
            <a:ext cx="6377328" cy="6841873"/>
          </a:xfrm>
          <a:prstGeom prst="rect">
            <a:avLst/>
          </a:prstGeom>
          <a:noFill/>
        </p:spPr>
        <p:txBody>
          <a:bodyPr wrap="square" rtlCol="0">
            <a:spAutoFit/>
          </a:bodyPr>
          <a:lstStyle/>
          <a:p>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わが国では、戦後から高度経済成長期にかけて、道路、ダム、港湾、鉄道、建築物</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等の社会資本の整備が図られ、膨大な投資が繰り返された結果、多くのコンクリート構造物が構築されてきました。これらのコンクリート構造物は、経年とともに老朽化が進み、一斉に経年劣化が顕在化し、重大事故の発生に繋がることが懸念されています。このことから、老朽化した大量のコンクリート構造物のストックを、効率的に維持管理し、活用することが今後の構造物の管理者、技術者に課せられた最大の課題となっています。</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しかしながら、既存コンクリート構造物を適切に維持管理できる専門技術者は極めて少ないのが現状です。その大きな理由は、構造物の維持管理には、コンクリートの新設に関する技術のみならず、調査・診断，補修・補強、維持管理などのきわめて広範な技術が要求され、さらに相当の経験が必要であることによるものと思われます。</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このような社会の要請に応えるべく、日本コンクリート工学協会（</a:t>
            </a:r>
            <a: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JCI</a:t>
            </a: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）ではコン</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クリート診断士制度を創設し、診断、補修・補強にかかわる専門技術者を社会に輩出しています。そして，</a:t>
            </a:r>
            <a: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2001</a:t>
            </a: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年に実施された第一回から</a:t>
            </a:r>
            <a: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2009</a:t>
            </a: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年の第</a:t>
            </a:r>
            <a: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9</a:t>
            </a: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回診断士試験までに</a:t>
            </a:r>
            <a: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7,460</a:t>
            </a: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名　</a:t>
            </a:r>
            <a: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(2010.4.1</a:t>
            </a: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登録者数</a:t>
            </a:r>
            <a: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のコンクリート診断士を社会に送り出し、高い評価を受けています。</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しかしながら、コンクリート構造物の維持管理に関する技術進歩は著しく、個々の診断士が最新技術を常に保有・活用し，社会に貢献していくには現状では十分な対応が出来ず，社会的地位の確立には至っていない状況にあります。</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そこで、各地区に設立されているコンクリート診断士会の活動を強力に支援しつつ、効率的な連携により、コンクリート診断士の技術力向上を図り、構造物管理者へのＰＲ等を通じて診断士制度の目的達成のために組織的な活動を通して社会へ貢献するとともに、診断士の社会的信用・地位を向上することが必要です。</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これらのことを実現するために現在，各地区に設立されている診断士会の活動を</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全国組織に拡大させ、より強固なものとすること」が診断士会を全国組織化することの目的であり、その結果として大きなメリットが得られると考えます。よって、全国的な診断士資格を有する者の集まりとして「日本コンクリート診断士会」を設立することをご提案いたします。　</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本主旨をご理解の上、是非本会に御参加いただき、御支援を賜りますようお願い申</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し上げます。</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なお本提案は、日本コンクリート工学協会のご指導・ご支援をいただきながら進めてまいります。</a:t>
            </a:r>
            <a:br>
              <a:rPr lang="en-US"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br>
            <a:r>
              <a:rPr lang="ja-JP" altLang="ja-JP" sz="129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　　　　　　　　　　　　　　　　　　　　　　　　　　　　　　　　　（以上）</a:t>
            </a:r>
            <a:endParaRPr lang="ja-JP"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nvGrpSpPr>
          <p:cNvPr id="7" name="グループ化 6">
            <a:extLst>
              <a:ext uri="{FF2B5EF4-FFF2-40B4-BE49-F238E27FC236}">
                <a16:creationId xmlns:a16="http://schemas.microsoft.com/office/drawing/2014/main" id="{E38683C0-EE73-4C27-AAF5-2BFFC51F2797}"/>
              </a:ext>
            </a:extLst>
          </p:cNvPr>
          <p:cNvGrpSpPr/>
          <p:nvPr/>
        </p:nvGrpSpPr>
        <p:grpSpPr>
          <a:xfrm>
            <a:off x="4225014" y="1798764"/>
            <a:ext cx="756742" cy="631908"/>
            <a:chOff x="653437" y="3203120"/>
            <a:chExt cx="3098740" cy="2516515"/>
          </a:xfrm>
        </p:grpSpPr>
        <p:sp>
          <p:nvSpPr>
            <p:cNvPr id="8" name="六角形 7">
              <a:extLst>
                <a:ext uri="{FF2B5EF4-FFF2-40B4-BE49-F238E27FC236}">
                  <a16:creationId xmlns:a16="http://schemas.microsoft.com/office/drawing/2014/main" id="{4A0805E4-3893-4915-AC03-C11C4EBBA0C4}"/>
                </a:ext>
              </a:extLst>
            </p:cNvPr>
            <p:cNvSpPr/>
            <p:nvPr/>
          </p:nvSpPr>
          <p:spPr>
            <a:xfrm rot="10800000">
              <a:off x="914401" y="3203120"/>
              <a:ext cx="2837776" cy="244606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1" name="六角形 10">
              <a:extLst>
                <a:ext uri="{FF2B5EF4-FFF2-40B4-BE49-F238E27FC236}">
                  <a16:creationId xmlns:a16="http://schemas.microsoft.com/office/drawing/2014/main" id="{90D824BD-701C-488E-8DC3-4A9B89C77C52}"/>
                </a:ext>
              </a:extLst>
            </p:cNvPr>
            <p:cNvSpPr/>
            <p:nvPr/>
          </p:nvSpPr>
          <p:spPr>
            <a:xfrm rot="10800000">
              <a:off x="653437" y="3273570"/>
              <a:ext cx="2837398" cy="2446065"/>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3" name="グループ化 12">
            <a:extLst>
              <a:ext uri="{FF2B5EF4-FFF2-40B4-BE49-F238E27FC236}">
                <a16:creationId xmlns:a16="http://schemas.microsoft.com/office/drawing/2014/main" id="{195BC540-EB6A-4FDE-8CFD-C6788C35ED59}"/>
              </a:ext>
            </a:extLst>
          </p:cNvPr>
          <p:cNvGrpSpPr/>
          <p:nvPr/>
        </p:nvGrpSpPr>
        <p:grpSpPr>
          <a:xfrm>
            <a:off x="4934838" y="1255794"/>
            <a:ext cx="972990" cy="864099"/>
            <a:chOff x="653437" y="3203120"/>
            <a:chExt cx="3098740" cy="2516515"/>
          </a:xfrm>
        </p:grpSpPr>
        <p:sp>
          <p:nvSpPr>
            <p:cNvPr id="14" name="六角形 13">
              <a:extLst>
                <a:ext uri="{FF2B5EF4-FFF2-40B4-BE49-F238E27FC236}">
                  <a16:creationId xmlns:a16="http://schemas.microsoft.com/office/drawing/2014/main" id="{E29F2D69-7337-4649-B294-493E6521BB7A}"/>
                </a:ext>
              </a:extLst>
            </p:cNvPr>
            <p:cNvSpPr/>
            <p:nvPr/>
          </p:nvSpPr>
          <p:spPr>
            <a:xfrm rot="10800000">
              <a:off x="914401" y="3203120"/>
              <a:ext cx="2837776" cy="244606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5" name="六角形 14">
              <a:extLst>
                <a:ext uri="{FF2B5EF4-FFF2-40B4-BE49-F238E27FC236}">
                  <a16:creationId xmlns:a16="http://schemas.microsoft.com/office/drawing/2014/main" id="{9F8D962F-C35B-420C-A4DB-FE8F8F8F9DFD}"/>
                </a:ext>
              </a:extLst>
            </p:cNvPr>
            <p:cNvSpPr/>
            <p:nvPr/>
          </p:nvSpPr>
          <p:spPr>
            <a:xfrm rot="10800000">
              <a:off x="653437" y="3273570"/>
              <a:ext cx="2837398" cy="2446065"/>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6" name="グループ化 15">
            <a:extLst>
              <a:ext uri="{FF2B5EF4-FFF2-40B4-BE49-F238E27FC236}">
                <a16:creationId xmlns:a16="http://schemas.microsoft.com/office/drawing/2014/main" id="{9C8352F0-6097-4199-80FD-47D1C6885C2F}"/>
              </a:ext>
            </a:extLst>
          </p:cNvPr>
          <p:cNvGrpSpPr/>
          <p:nvPr/>
        </p:nvGrpSpPr>
        <p:grpSpPr>
          <a:xfrm>
            <a:off x="5789359" y="545026"/>
            <a:ext cx="1392583" cy="1040887"/>
            <a:chOff x="653437" y="3203120"/>
            <a:chExt cx="3098740" cy="2516515"/>
          </a:xfrm>
        </p:grpSpPr>
        <p:sp>
          <p:nvSpPr>
            <p:cNvPr id="17" name="六角形 16">
              <a:extLst>
                <a:ext uri="{FF2B5EF4-FFF2-40B4-BE49-F238E27FC236}">
                  <a16:creationId xmlns:a16="http://schemas.microsoft.com/office/drawing/2014/main" id="{5BEBAFC0-8815-43D7-9638-A9E78ADC8594}"/>
                </a:ext>
              </a:extLst>
            </p:cNvPr>
            <p:cNvSpPr/>
            <p:nvPr/>
          </p:nvSpPr>
          <p:spPr>
            <a:xfrm rot="10800000">
              <a:off x="914401" y="3203120"/>
              <a:ext cx="2837776" cy="244606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8" name="六角形 17">
              <a:extLst>
                <a:ext uri="{FF2B5EF4-FFF2-40B4-BE49-F238E27FC236}">
                  <a16:creationId xmlns:a16="http://schemas.microsoft.com/office/drawing/2014/main" id="{CBA29955-2F6A-4051-9457-2C82864B5103}"/>
                </a:ext>
              </a:extLst>
            </p:cNvPr>
            <p:cNvSpPr/>
            <p:nvPr/>
          </p:nvSpPr>
          <p:spPr>
            <a:xfrm rot="10800000">
              <a:off x="653437" y="3273570"/>
              <a:ext cx="2837398" cy="2446065"/>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spTree>
    <p:extLst>
      <p:ext uri="{BB962C8B-B14F-4D97-AF65-F5344CB8AC3E}">
        <p14:creationId xmlns:p14="http://schemas.microsoft.com/office/powerpoint/2010/main" val="2810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77733" y="297953"/>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sp>
        <p:nvSpPr>
          <p:cNvPr id="14" name="テキスト ボックス 13">
            <a:extLst>
              <a:ext uri="{FF2B5EF4-FFF2-40B4-BE49-F238E27FC236}">
                <a16:creationId xmlns:a16="http://schemas.microsoft.com/office/drawing/2014/main" id="{D0256CB3-0EF9-47FA-B8BA-59FBB53D2F26}"/>
              </a:ext>
            </a:extLst>
          </p:cNvPr>
          <p:cNvSpPr txBox="1"/>
          <p:nvPr/>
        </p:nvSpPr>
        <p:spPr>
          <a:xfrm>
            <a:off x="726996" y="518843"/>
            <a:ext cx="2613023" cy="907960"/>
          </a:xfrm>
          <a:prstGeom prst="rect">
            <a:avLst/>
          </a:prstGeom>
          <a:noFill/>
        </p:spPr>
        <p:txBody>
          <a:bodyPr wrap="square" rtlCol="0">
            <a:spAutoFit/>
          </a:bodyPr>
          <a:lstStyle/>
          <a:p>
            <a:r>
              <a:rPr kumimoji="1" lang="ja-JP" altLang="en-US" sz="5161" dirty="0">
                <a:latin typeface="BIZ UDゴシック" panose="020B0400000000000000" pitchFamily="49" charset="-128"/>
                <a:ea typeface="BIZ UDゴシック" panose="020B0400000000000000" pitchFamily="49" charset="-128"/>
              </a:rPr>
              <a:t>沿　革</a:t>
            </a:r>
          </a:p>
        </p:txBody>
      </p:sp>
      <p:sp>
        <p:nvSpPr>
          <p:cNvPr id="15" name="テキスト ボックス 14">
            <a:extLst>
              <a:ext uri="{FF2B5EF4-FFF2-40B4-BE49-F238E27FC236}">
                <a16:creationId xmlns:a16="http://schemas.microsoft.com/office/drawing/2014/main" id="{ABCE033B-70E2-419B-8D37-792132CF38F1}"/>
              </a:ext>
            </a:extLst>
          </p:cNvPr>
          <p:cNvSpPr txBox="1"/>
          <p:nvPr/>
        </p:nvSpPr>
        <p:spPr>
          <a:xfrm>
            <a:off x="2984285" y="835575"/>
            <a:ext cx="3091648" cy="297881"/>
          </a:xfrm>
          <a:prstGeom prst="rect">
            <a:avLst/>
          </a:prstGeom>
          <a:noFill/>
        </p:spPr>
        <p:txBody>
          <a:bodyPr wrap="square" rtlCol="0">
            <a:spAutoFit/>
          </a:bodyPr>
          <a:lstStyle/>
          <a:p>
            <a:r>
              <a:rPr kumimoji="1" lang="ja-JP" altLang="en-US" sz="1290" dirty="0">
                <a:latin typeface="BIZ UDゴシック" panose="020B0400000000000000" pitchFamily="49" charset="-128"/>
                <a:ea typeface="BIZ UDゴシック" panose="020B0400000000000000" pitchFamily="49" charset="-128"/>
              </a:rPr>
              <a:t>いままでの</a:t>
            </a:r>
            <a:r>
              <a:rPr kumimoji="1" lang="en-US" altLang="ja-JP" sz="1290" dirty="0">
                <a:latin typeface="BIZ UDゴシック" panose="020B0400000000000000" pitchFamily="49" charset="-128"/>
                <a:ea typeface="BIZ UDゴシック" panose="020B0400000000000000" pitchFamily="49" charset="-128"/>
              </a:rPr>
              <a:t>10</a:t>
            </a:r>
            <a:r>
              <a:rPr kumimoji="1" lang="ja-JP" altLang="en-US" sz="1290" dirty="0">
                <a:latin typeface="BIZ UDゴシック" panose="020B0400000000000000" pitchFamily="49" charset="-128"/>
                <a:ea typeface="BIZ UDゴシック" panose="020B0400000000000000" pitchFamily="49" charset="-128"/>
              </a:rPr>
              <a:t>年を振り返る</a:t>
            </a:r>
            <a:r>
              <a:rPr kumimoji="1" lang="en-US" altLang="ja-JP" sz="1290" dirty="0">
                <a:latin typeface="BIZ UDゴシック" panose="020B0400000000000000" pitchFamily="49" charset="-128"/>
                <a:ea typeface="BIZ UDゴシック" panose="020B0400000000000000" pitchFamily="49" charset="-128"/>
              </a:rPr>
              <a:t>…</a:t>
            </a:r>
            <a:endParaRPr kumimoji="1" lang="ja-JP" altLang="en-US" sz="129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62BBBAAC-5E20-4619-9F6C-6B38CD841A53}"/>
              </a:ext>
            </a:extLst>
          </p:cNvPr>
          <p:cNvSpPr txBox="1"/>
          <p:nvPr/>
        </p:nvSpPr>
        <p:spPr>
          <a:xfrm>
            <a:off x="4219390" y="2836634"/>
            <a:ext cx="2859397" cy="1635982"/>
          </a:xfrm>
          <a:prstGeom prst="rect">
            <a:avLst/>
          </a:prstGeom>
          <a:noFill/>
        </p:spPr>
        <p:txBody>
          <a:bodyPr wrap="square" rtlCol="0">
            <a:spAutoFit/>
          </a:bodyPr>
          <a:lstStyle/>
          <a:p>
            <a:pPr algn="just"/>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日本コンクリート診断士会が設立</a:t>
            </a:r>
            <a:endPar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2010</a:t>
            </a:r>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7</a:t>
            </a:r>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月</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23</a:t>
            </a:r>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日設立総会　</a:t>
            </a:r>
            <a:endPar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会員数</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636</a:t>
            </a:r>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名</a:t>
            </a:r>
            <a:endPar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法人会員</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41</a:t>
            </a:r>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社</a:t>
            </a:r>
            <a:endPar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ja-JP"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860"/>
              </a:lnSpc>
            </a:pP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一般社団法人として認定</a:t>
            </a:r>
            <a:endPar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2010</a:t>
            </a:r>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年</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9</a:t>
            </a:r>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月</a:t>
            </a:r>
            <a:r>
              <a:rPr lang="en-US" altLang="ja-JP"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6</a:t>
            </a:r>
            <a:r>
              <a:rPr lang="ja-JP" altLang="en-US" sz="1290" kern="100" dirty="0">
                <a:effectLst>
                  <a:outerShdw blurRad="50800" dist="50800" dir="5400000" sx="0" sy="0" algn="ctr">
                    <a:srgbClr val="00B050"/>
                  </a:outerShdw>
                </a:effectLst>
                <a:latin typeface="BIZ UDゴシック" panose="020B0400000000000000" pitchFamily="49" charset="-128"/>
                <a:ea typeface="BIZ UDゴシック" panose="020B0400000000000000" pitchFamily="49" charset="-128"/>
                <a:cs typeface="Times New Roman" panose="02020603050405020304" pitchFamily="18" charset="0"/>
              </a:rPr>
              <a:t>日</a:t>
            </a:r>
            <a:endParaRPr lang="ja-JP"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17" name="図 16">
            <a:extLst>
              <a:ext uri="{FF2B5EF4-FFF2-40B4-BE49-F238E27FC236}">
                <a16:creationId xmlns:a16="http://schemas.microsoft.com/office/drawing/2014/main" id="{FBAA65DD-A69F-4E16-A134-E6BA150488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bwMode="auto">
          <a:xfrm>
            <a:off x="281186" y="2444232"/>
            <a:ext cx="3827459" cy="2748085"/>
          </a:xfrm>
          <a:prstGeom prst="rect">
            <a:avLst/>
          </a:prstGeom>
          <a:noFill/>
          <a:ln w="41275">
            <a:solidFill>
              <a:schemeClr val="tx2">
                <a:lumMod val="60000"/>
                <a:lumOff val="40000"/>
              </a:schemeClr>
            </a:solidFill>
          </a:ln>
        </p:spPr>
      </p:pic>
      <p:sp>
        <p:nvSpPr>
          <p:cNvPr id="5" name="テキスト ボックス 4">
            <a:extLst>
              <a:ext uri="{FF2B5EF4-FFF2-40B4-BE49-F238E27FC236}">
                <a16:creationId xmlns:a16="http://schemas.microsoft.com/office/drawing/2014/main" id="{D0171ED5-B610-4F64-A4D4-7D571640B3A6}"/>
              </a:ext>
            </a:extLst>
          </p:cNvPr>
          <p:cNvSpPr txBox="1"/>
          <p:nvPr/>
        </p:nvSpPr>
        <p:spPr>
          <a:xfrm>
            <a:off x="400768" y="1656043"/>
            <a:ext cx="2367246" cy="568969"/>
          </a:xfrm>
          <a:prstGeom prst="rect">
            <a:avLst/>
          </a:prstGeom>
          <a:noFill/>
        </p:spPr>
        <p:txBody>
          <a:bodyPr wrap="square" rtlCol="0">
            <a:spAutoFit/>
          </a:bodyPr>
          <a:lstStyle/>
          <a:p>
            <a:r>
              <a:rPr kumimoji="1" lang="en-US" altLang="ja-JP" sz="3010" dirty="0"/>
              <a:t>【2010</a:t>
            </a:r>
            <a:r>
              <a:rPr kumimoji="1" lang="ja-JP" altLang="en-US" sz="3010" dirty="0"/>
              <a:t>年</a:t>
            </a:r>
            <a:r>
              <a:rPr kumimoji="1" lang="en-US" altLang="ja-JP" sz="3010" dirty="0"/>
              <a:t>】</a:t>
            </a:r>
            <a:endParaRPr kumimoji="1" lang="ja-JP" altLang="en-US" sz="3010" dirty="0"/>
          </a:p>
        </p:txBody>
      </p:sp>
      <p:grpSp>
        <p:nvGrpSpPr>
          <p:cNvPr id="18" name="グループ化 17">
            <a:extLst>
              <a:ext uri="{FF2B5EF4-FFF2-40B4-BE49-F238E27FC236}">
                <a16:creationId xmlns:a16="http://schemas.microsoft.com/office/drawing/2014/main" id="{0BEE73B2-2109-4368-84B4-23D609A97B64}"/>
              </a:ext>
            </a:extLst>
          </p:cNvPr>
          <p:cNvGrpSpPr/>
          <p:nvPr/>
        </p:nvGrpSpPr>
        <p:grpSpPr>
          <a:xfrm>
            <a:off x="4389288" y="1450120"/>
            <a:ext cx="1171379" cy="1058360"/>
            <a:chOff x="4466536" y="676114"/>
            <a:chExt cx="1423650" cy="1214772"/>
          </a:xfrm>
        </p:grpSpPr>
        <p:sp>
          <p:nvSpPr>
            <p:cNvPr id="19" name="六角形 18">
              <a:extLst>
                <a:ext uri="{FF2B5EF4-FFF2-40B4-BE49-F238E27FC236}">
                  <a16:creationId xmlns:a16="http://schemas.microsoft.com/office/drawing/2014/main" id="{7DD6A779-BDFC-4CF1-865E-E995C7E9C24B}"/>
                </a:ext>
              </a:extLst>
            </p:cNvPr>
            <p:cNvSpPr/>
            <p:nvPr/>
          </p:nvSpPr>
          <p:spPr>
            <a:xfrm>
              <a:off x="4466536"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0" name="六角形 19">
              <a:extLst>
                <a:ext uri="{FF2B5EF4-FFF2-40B4-BE49-F238E27FC236}">
                  <a16:creationId xmlns:a16="http://schemas.microsoft.com/office/drawing/2014/main" id="{C82C09EF-0F96-451F-ADD4-AC610D6D5AD4}"/>
                </a:ext>
              </a:extLst>
            </p:cNvPr>
            <p:cNvSpPr/>
            <p:nvPr/>
          </p:nvSpPr>
          <p:spPr>
            <a:xfrm>
              <a:off x="4631610" y="6761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1" name="グループ化 20">
            <a:extLst>
              <a:ext uri="{FF2B5EF4-FFF2-40B4-BE49-F238E27FC236}">
                <a16:creationId xmlns:a16="http://schemas.microsoft.com/office/drawing/2014/main" id="{5565C738-705E-42C0-B572-075784AF751E}"/>
              </a:ext>
            </a:extLst>
          </p:cNvPr>
          <p:cNvGrpSpPr/>
          <p:nvPr/>
        </p:nvGrpSpPr>
        <p:grpSpPr>
          <a:xfrm>
            <a:off x="5640094" y="980011"/>
            <a:ext cx="1171379" cy="1058360"/>
            <a:chOff x="4466536" y="676114"/>
            <a:chExt cx="1423650" cy="1214772"/>
          </a:xfrm>
        </p:grpSpPr>
        <p:sp>
          <p:nvSpPr>
            <p:cNvPr id="22" name="六角形 21">
              <a:extLst>
                <a:ext uri="{FF2B5EF4-FFF2-40B4-BE49-F238E27FC236}">
                  <a16:creationId xmlns:a16="http://schemas.microsoft.com/office/drawing/2014/main" id="{472F9A01-7100-4478-90A3-60E0E0C53D2A}"/>
                </a:ext>
              </a:extLst>
            </p:cNvPr>
            <p:cNvSpPr/>
            <p:nvPr/>
          </p:nvSpPr>
          <p:spPr>
            <a:xfrm>
              <a:off x="4466536"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3" name="六角形 22">
              <a:extLst>
                <a:ext uri="{FF2B5EF4-FFF2-40B4-BE49-F238E27FC236}">
                  <a16:creationId xmlns:a16="http://schemas.microsoft.com/office/drawing/2014/main" id="{4FA24E3D-F051-450E-98EE-9652EEAEF0AF}"/>
                </a:ext>
              </a:extLst>
            </p:cNvPr>
            <p:cNvSpPr/>
            <p:nvPr/>
          </p:nvSpPr>
          <p:spPr>
            <a:xfrm>
              <a:off x="4631610" y="6761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4" name="グループ化 23">
            <a:extLst>
              <a:ext uri="{FF2B5EF4-FFF2-40B4-BE49-F238E27FC236}">
                <a16:creationId xmlns:a16="http://schemas.microsoft.com/office/drawing/2014/main" id="{AD76C2D3-1614-4BFF-9B56-8134DA20C0A8}"/>
              </a:ext>
            </a:extLst>
          </p:cNvPr>
          <p:cNvGrpSpPr/>
          <p:nvPr/>
        </p:nvGrpSpPr>
        <p:grpSpPr>
          <a:xfrm>
            <a:off x="290195" y="5371773"/>
            <a:ext cx="2231835" cy="1928870"/>
            <a:chOff x="4168964" y="4997056"/>
            <a:chExt cx="2181483" cy="1870968"/>
          </a:xfrm>
        </p:grpSpPr>
        <p:sp>
          <p:nvSpPr>
            <p:cNvPr id="25" name="六角形 24">
              <a:extLst>
                <a:ext uri="{FF2B5EF4-FFF2-40B4-BE49-F238E27FC236}">
                  <a16:creationId xmlns:a16="http://schemas.microsoft.com/office/drawing/2014/main" id="{700EDACF-2AF5-4357-A83A-AD2CA9045AD5}"/>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6" name="六角形 25">
              <a:extLst>
                <a:ext uri="{FF2B5EF4-FFF2-40B4-BE49-F238E27FC236}">
                  <a16:creationId xmlns:a16="http://schemas.microsoft.com/office/drawing/2014/main" id="{2160065E-DED6-4BC8-B996-B75033E2B7B4}"/>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pic>
        <p:nvPicPr>
          <p:cNvPr id="27" name="図 26">
            <a:extLst>
              <a:ext uri="{FF2B5EF4-FFF2-40B4-BE49-F238E27FC236}">
                <a16:creationId xmlns:a16="http://schemas.microsoft.com/office/drawing/2014/main" id="{01F6CA44-E46A-4E9E-AF54-0A33BF7653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3475241" y="5510353"/>
            <a:ext cx="3799986" cy="2748085"/>
          </a:xfrm>
          <a:prstGeom prst="rect">
            <a:avLst/>
          </a:prstGeom>
          <a:noFill/>
          <a:ln w="44450">
            <a:solidFill>
              <a:schemeClr val="tx2">
                <a:lumMod val="60000"/>
                <a:lumOff val="40000"/>
              </a:schemeClr>
            </a:solidFill>
          </a:ln>
        </p:spPr>
      </p:pic>
      <p:grpSp>
        <p:nvGrpSpPr>
          <p:cNvPr id="28" name="グループ化 27">
            <a:extLst>
              <a:ext uri="{FF2B5EF4-FFF2-40B4-BE49-F238E27FC236}">
                <a16:creationId xmlns:a16="http://schemas.microsoft.com/office/drawing/2014/main" id="{7C097318-5740-438C-9C4F-14526325D6F2}"/>
              </a:ext>
            </a:extLst>
          </p:cNvPr>
          <p:cNvGrpSpPr/>
          <p:nvPr/>
        </p:nvGrpSpPr>
        <p:grpSpPr>
          <a:xfrm>
            <a:off x="1995540" y="7032069"/>
            <a:ext cx="1314169" cy="1037507"/>
            <a:chOff x="4168964" y="4997056"/>
            <a:chExt cx="2181483" cy="1870968"/>
          </a:xfrm>
        </p:grpSpPr>
        <p:sp>
          <p:nvSpPr>
            <p:cNvPr id="29" name="六角形 28">
              <a:extLst>
                <a:ext uri="{FF2B5EF4-FFF2-40B4-BE49-F238E27FC236}">
                  <a16:creationId xmlns:a16="http://schemas.microsoft.com/office/drawing/2014/main" id="{FC3B5D02-E4E6-4B09-94E4-51F46FE0660A}"/>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0" name="六角形 29">
              <a:extLst>
                <a:ext uri="{FF2B5EF4-FFF2-40B4-BE49-F238E27FC236}">
                  <a16:creationId xmlns:a16="http://schemas.microsoft.com/office/drawing/2014/main" id="{D37F1518-2376-48D7-87AF-FE9EF1D635E9}"/>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sp>
        <p:nvSpPr>
          <p:cNvPr id="31" name="テキスト ボックス 30">
            <a:extLst>
              <a:ext uri="{FF2B5EF4-FFF2-40B4-BE49-F238E27FC236}">
                <a16:creationId xmlns:a16="http://schemas.microsoft.com/office/drawing/2014/main" id="{EFF168D5-5877-4C69-9E02-535668E105E2}"/>
              </a:ext>
            </a:extLst>
          </p:cNvPr>
          <p:cNvSpPr txBox="1"/>
          <p:nvPr/>
        </p:nvSpPr>
        <p:spPr>
          <a:xfrm>
            <a:off x="920439" y="8428488"/>
            <a:ext cx="3468849" cy="1314460"/>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ホームページの開設</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新潟県で合同見学会の開催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診断士受験対策講座の開催開始</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講座は現在も続けられている</a:t>
            </a:r>
            <a:endParaRPr lang="ja-JP"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31024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53241" y="339767"/>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grpSp>
        <p:nvGrpSpPr>
          <p:cNvPr id="2" name="グループ化 1">
            <a:extLst>
              <a:ext uri="{FF2B5EF4-FFF2-40B4-BE49-F238E27FC236}">
                <a16:creationId xmlns:a16="http://schemas.microsoft.com/office/drawing/2014/main" id="{AC3CCA54-DBA0-45D7-8023-E4F8229D4DD3}"/>
              </a:ext>
            </a:extLst>
          </p:cNvPr>
          <p:cNvGrpSpPr/>
          <p:nvPr/>
        </p:nvGrpSpPr>
        <p:grpSpPr>
          <a:xfrm>
            <a:off x="4732075" y="4605661"/>
            <a:ext cx="1292047" cy="1174759"/>
            <a:chOff x="2044403" y="2250810"/>
            <a:chExt cx="2044261" cy="1750843"/>
          </a:xfrm>
        </p:grpSpPr>
        <p:sp>
          <p:nvSpPr>
            <p:cNvPr id="5" name="六角形 4">
              <a:extLst>
                <a:ext uri="{FF2B5EF4-FFF2-40B4-BE49-F238E27FC236}">
                  <a16:creationId xmlns:a16="http://schemas.microsoft.com/office/drawing/2014/main" id="{CFDD17F7-81DD-4AE9-B406-6E10477E0DD9}"/>
                </a:ext>
              </a:extLst>
            </p:cNvPr>
            <p:cNvSpPr/>
            <p:nvPr/>
          </p:nvSpPr>
          <p:spPr>
            <a:xfrm>
              <a:off x="2236233" y="2250810"/>
              <a:ext cx="1852431" cy="1595510"/>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6" name="六角形 5">
              <a:extLst>
                <a:ext uri="{FF2B5EF4-FFF2-40B4-BE49-F238E27FC236}">
                  <a16:creationId xmlns:a16="http://schemas.microsoft.com/office/drawing/2014/main" id="{5E951F72-2C3D-454D-81A3-C6DAE4C97D43}"/>
                </a:ext>
              </a:extLst>
            </p:cNvPr>
            <p:cNvSpPr/>
            <p:nvPr/>
          </p:nvSpPr>
          <p:spPr>
            <a:xfrm>
              <a:off x="2044403" y="2406143"/>
              <a:ext cx="1852183" cy="159551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1" name="グループ化 20">
            <a:extLst>
              <a:ext uri="{FF2B5EF4-FFF2-40B4-BE49-F238E27FC236}">
                <a16:creationId xmlns:a16="http://schemas.microsoft.com/office/drawing/2014/main" id="{595A02CD-353E-4390-8A97-9EF57AC0F740}"/>
              </a:ext>
            </a:extLst>
          </p:cNvPr>
          <p:cNvGrpSpPr/>
          <p:nvPr/>
        </p:nvGrpSpPr>
        <p:grpSpPr>
          <a:xfrm>
            <a:off x="3459757" y="3645572"/>
            <a:ext cx="1206296" cy="1090167"/>
            <a:chOff x="4466536" y="676114"/>
            <a:chExt cx="1423650" cy="1214772"/>
          </a:xfrm>
        </p:grpSpPr>
        <p:sp>
          <p:nvSpPr>
            <p:cNvPr id="19" name="六角形 18">
              <a:extLst>
                <a:ext uri="{FF2B5EF4-FFF2-40B4-BE49-F238E27FC236}">
                  <a16:creationId xmlns:a16="http://schemas.microsoft.com/office/drawing/2014/main" id="{3C916288-18DD-4C64-B013-482B0693D7F2}"/>
                </a:ext>
              </a:extLst>
            </p:cNvPr>
            <p:cNvSpPr/>
            <p:nvPr/>
          </p:nvSpPr>
          <p:spPr>
            <a:xfrm>
              <a:off x="4466536"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0" name="六角形 19">
              <a:extLst>
                <a:ext uri="{FF2B5EF4-FFF2-40B4-BE49-F238E27FC236}">
                  <a16:creationId xmlns:a16="http://schemas.microsoft.com/office/drawing/2014/main" id="{82F38FEE-867B-47D0-A1EA-F3DCF2914DCA}"/>
                </a:ext>
              </a:extLst>
            </p:cNvPr>
            <p:cNvSpPr/>
            <p:nvPr/>
          </p:nvSpPr>
          <p:spPr>
            <a:xfrm>
              <a:off x="4631610" y="6761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3" name="グループ化 32">
            <a:extLst>
              <a:ext uri="{FF2B5EF4-FFF2-40B4-BE49-F238E27FC236}">
                <a16:creationId xmlns:a16="http://schemas.microsoft.com/office/drawing/2014/main" id="{7E71B1A7-8E99-4467-83C2-A768BE2FF89B}"/>
              </a:ext>
            </a:extLst>
          </p:cNvPr>
          <p:cNvGrpSpPr/>
          <p:nvPr/>
        </p:nvGrpSpPr>
        <p:grpSpPr>
          <a:xfrm>
            <a:off x="3374276" y="5551752"/>
            <a:ext cx="1470420" cy="1280078"/>
            <a:chOff x="4168964" y="4997056"/>
            <a:chExt cx="2181483" cy="1870968"/>
          </a:xfrm>
        </p:grpSpPr>
        <p:sp>
          <p:nvSpPr>
            <p:cNvPr id="29" name="六角形 28">
              <a:extLst>
                <a:ext uri="{FF2B5EF4-FFF2-40B4-BE49-F238E27FC236}">
                  <a16:creationId xmlns:a16="http://schemas.microsoft.com/office/drawing/2014/main" id="{F635DF16-46AE-4B33-9E74-F9AC33921B20}"/>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0" name="六角形 29">
              <a:extLst>
                <a:ext uri="{FF2B5EF4-FFF2-40B4-BE49-F238E27FC236}">
                  <a16:creationId xmlns:a16="http://schemas.microsoft.com/office/drawing/2014/main" id="{F6F9321B-81F0-482B-B285-7171B55D55C9}"/>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sp>
        <p:nvSpPr>
          <p:cNvPr id="36" name="テキスト ボックス 35">
            <a:extLst>
              <a:ext uri="{FF2B5EF4-FFF2-40B4-BE49-F238E27FC236}">
                <a16:creationId xmlns:a16="http://schemas.microsoft.com/office/drawing/2014/main" id="{1EF7D008-0605-4E36-804B-145822C0308C}"/>
              </a:ext>
            </a:extLst>
          </p:cNvPr>
          <p:cNvSpPr txBox="1"/>
          <p:nvPr/>
        </p:nvSpPr>
        <p:spPr>
          <a:xfrm>
            <a:off x="3091421" y="737589"/>
            <a:ext cx="2367246" cy="568969"/>
          </a:xfrm>
          <a:prstGeom prst="rect">
            <a:avLst/>
          </a:prstGeom>
          <a:noFill/>
        </p:spPr>
        <p:txBody>
          <a:bodyPr wrap="square" rtlCol="0">
            <a:spAutoFit/>
          </a:bodyPr>
          <a:lstStyle/>
          <a:p>
            <a:r>
              <a:rPr kumimoji="1" lang="en-US" altLang="ja-JP" sz="3010" dirty="0"/>
              <a:t>【2011</a:t>
            </a:r>
            <a:r>
              <a:rPr kumimoji="1" lang="ja-JP" altLang="en-US" sz="3010" dirty="0"/>
              <a:t>年</a:t>
            </a:r>
            <a:r>
              <a:rPr kumimoji="1" lang="en-US" altLang="ja-JP" sz="3010" dirty="0"/>
              <a:t>】</a:t>
            </a:r>
            <a:endParaRPr kumimoji="1" lang="ja-JP" altLang="en-US" sz="3010" dirty="0"/>
          </a:p>
        </p:txBody>
      </p:sp>
      <p:sp>
        <p:nvSpPr>
          <p:cNvPr id="37" name="テキスト ボックス 36">
            <a:extLst>
              <a:ext uri="{FF2B5EF4-FFF2-40B4-BE49-F238E27FC236}">
                <a16:creationId xmlns:a16="http://schemas.microsoft.com/office/drawing/2014/main" id="{787018A4-842B-41EA-91AA-665153F2F931}"/>
              </a:ext>
            </a:extLst>
          </p:cNvPr>
          <p:cNvSpPr txBox="1"/>
          <p:nvPr/>
        </p:nvSpPr>
        <p:spPr>
          <a:xfrm>
            <a:off x="3349452" y="1569165"/>
            <a:ext cx="3579819" cy="1924407"/>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JCI</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サスティナブル委員会に参加</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JCD</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パンフレットの作成</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会員証の作成・配布</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東日本大震災の被災状況調査の実施</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東京で合同見学会の開催</a:t>
            </a:r>
            <a:endParaRPr lang="ja-JP"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9" name="図 8">
            <a:extLst>
              <a:ext uri="{FF2B5EF4-FFF2-40B4-BE49-F238E27FC236}">
                <a16:creationId xmlns:a16="http://schemas.microsoft.com/office/drawing/2014/main" id="{1313F2F6-2F12-4E51-B9F2-6C065FFB9BDD}"/>
              </a:ext>
            </a:extLst>
          </p:cNvPr>
          <p:cNvPicPr>
            <a:picLocks noChangeAspect="1"/>
          </p:cNvPicPr>
          <p:nvPr/>
        </p:nvPicPr>
        <p:blipFill rotWithShape="1">
          <a:blip r:embed="rId2"/>
          <a:srcRect b="4548"/>
          <a:stretch/>
        </p:blipFill>
        <p:spPr>
          <a:xfrm>
            <a:off x="235282" y="289576"/>
            <a:ext cx="2856139" cy="5948153"/>
          </a:xfrm>
          <a:prstGeom prst="rect">
            <a:avLst/>
          </a:prstGeom>
          <a:ln w="34925">
            <a:solidFill>
              <a:schemeClr val="tx2">
                <a:lumMod val="60000"/>
                <a:lumOff val="40000"/>
              </a:schemeClr>
            </a:solidFill>
          </a:ln>
        </p:spPr>
      </p:pic>
      <p:grpSp>
        <p:nvGrpSpPr>
          <p:cNvPr id="38" name="グループ化 37">
            <a:extLst>
              <a:ext uri="{FF2B5EF4-FFF2-40B4-BE49-F238E27FC236}">
                <a16:creationId xmlns:a16="http://schemas.microsoft.com/office/drawing/2014/main" id="{980BB91B-3BF2-4770-AE8D-5C5965A904DA}"/>
              </a:ext>
            </a:extLst>
          </p:cNvPr>
          <p:cNvGrpSpPr/>
          <p:nvPr/>
        </p:nvGrpSpPr>
        <p:grpSpPr>
          <a:xfrm>
            <a:off x="5928955" y="3849953"/>
            <a:ext cx="1066426" cy="972442"/>
            <a:chOff x="2044403" y="2250810"/>
            <a:chExt cx="2044261" cy="1750843"/>
          </a:xfrm>
        </p:grpSpPr>
        <p:sp>
          <p:nvSpPr>
            <p:cNvPr id="39" name="六角形 38">
              <a:extLst>
                <a:ext uri="{FF2B5EF4-FFF2-40B4-BE49-F238E27FC236}">
                  <a16:creationId xmlns:a16="http://schemas.microsoft.com/office/drawing/2014/main" id="{6CBF30FA-A861-4702-BA76-A7A82F663DD2}"/>
                </a:ext>
              </a:extLst>
            </p:cNvPr>
            <p:cNvSpPr/>
            <p:nvPr/>
          </p:nvSpPr>
          <p:spPr>
            <a:xfrm>
              <a:off x="2236233" y="2250810"/>
              <a:ext cx="1852431" cy="1595510"/>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40" name="六角形 39">
              <a:extLst>
                <a:ext uri="{FF2B5EF4-FFF2-40B4-BE49-F238E27FC236}">
                  <a16:creationId xmlns:a16="http://schemas.microsoft.com/office/drawing/2014/main" id="{D24D7286-F891-4E55-8F80-A9AAC6C87ADF}"/>
                </a:ext>
              </a:extLst>
            </p:cNvPr>
            <p:cNvSpPr/>
            <p:nvPr/>
          </p:nvSpPr>
          <p:spPr>
            <a:xfrm>
              <a:off x="2044403" y="2406143"/>
              <a:ext cx="1852183" cy="159551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44" name="グループ化 43">
            <a:extLst>
              <a:ext uri="{FF2B5EF4-FFF2-40B4-BE49-F238E27FC236}">
                <a16:creationId xmlns:a16="http://schemas.microsoft.com/office/drawing/2014/main" id="{3405D168-F323-4C14-8322-996A5FBE8069}"/>
              </a:ext>
            </a:extLst>
          </p:cNvPr>
          <p:cNvGrpSpPr/>
          <p:nvPr/>
        </p:nvGrpSpPr>
        <p:grpSpPr>
          <a:xfrm>
            <a:off x="5594317" y="5901541"/>
            <a:ext cx="1513808" cy="1190898"/>
            <a:chOff x="4168964" y="4997056"/>
            <a:chExt cx="2181483" cy="1870968"/>
          </a:xfrm>
        </p:grpSpPr>
        <p:sp>
          <p:nvSpPr>
            <p:cNvPr id="45" name="六角形 44">
              <a:extLst>
                <a:ext uri="{FF2B5EF4-FFF2-40B4-BE49-F238E27FC236}">
                  <a16:creationId xmlns:a16="http://schemas.microsoft.com/office/drawing/2014/main" id="{D98C187A-357E-4641-ADB0-61AE15B9D5EE}"/>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46" name="六角形 45">
              <a:extLst>
                <a:ext uri="{FF2B5EF4-FFF2-40B4-BE49-F238E27FC236}">
                  <a16:creationId xmlns:a16="http://schemas.microsoft.com/office/drawing/2014/main" id="{ABE6E15C-10E1-4F06-8AA7-E8D7947F54D8}"/>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sp>
        <p:nvSpPr>
          <p:cNvPr id="47" name="テキスト ボックス 46">
            <a:extLst>
              <a:ext uri="{FF2B5EF4-FFF2-40B4-BE49-F238E27FC236}">
                <a16:creationId xmlns:a16="http://schemas.microsoft.com/office/drawing/2014/main" id="{08EF7FE2-FD8E-477B-83EA-3F5A9FFAC442}"/>
              </a:ext>
            </a:extLst>
          </p:cNvPr>
          <p:cNvSpPr txBox="1"/>
          <p:nvPr/>
        </p:nvSpPr>
        <p:spPr>
          <a:xfrm>
            <a:off x="318945" y="6819612"/>
            <a:ext cx="2367246" cy="568969"/>
          </a:xfrm>
          <a:prstGeom prst="rect">
            <a:avLst/>
          </a:prstGeom>
          <a:noFill/>
        </p:spPr>
        <p:txBody>
          <a:bodyPr wrap="square" rtlCol="0">
            <a:spAutoFit/>
          </a:bodyPr>
          <a:lstStyle/>
          <a:p>
            <a:r>
              <a:rPr kumimoji="1" lang="en-US" altLang="ja-JP" sz="3010" dirty="0"/>
              <a:t>【2012</a:t>
            </a:r>
            <a:r>
              <a:rPr kumimoji="1" lang="ja-JP" altLang="en-US" sz="3010" dirty="0"/>
              <a:t>年</a:t>
            </a:r>
            <a:r>
              <a:rPr kumimoji="1" lang="en-US" altLang="ja-JP" sz="3010" dirty="0"/>
              <a:t>】</a:t>
            </a:r>
            <a:endParaRPr kumimoji="1" lang="ja-JP" altLang="en-US" sz="3010" dirty="0"/>
          </a:p>
        </p:txBody>
      </p:sp>
      <p:sp>
        <p:nvSpPr>
          <p:cNvPr id="48" name="テキスト ボックス 47">
            <a:extLst>
              <a:ext uri="{FF2B5EF4-FFF2-40B4-BE49-F238E27FC236}">
                <a16:creationId xmlns:a16="http://schemas.microsoft.com/office/drawing/2014/main" id="{C8FE6939-E0F5-4C18-BBEF-96160F46573C}"/>
              </a:ext>
            </a:extLst>
          </p:cNvPr>
          <p:cNvSpPr txBox="1"/>
          <p:nvPr/>
        </p:nvSpPr>
        <p:spPr>
          <a:xfrm>
            <a:off x="404374" y="7626345"/>
            <a:ext cx="3745551" cy="1721092"/>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JCD</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行動規範を制定</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HP</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に診断士受験コーナーを新設</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静岡で合同見学会を開催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各地区に講師派遣</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（静岡・長野・新潟・大分・京滋・北陸三県）</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9" name="図 48">
            <a:extLst>
              <a:ext uri="{FF2B5EF4-FFF2-40B4-BE49-F238E27FC236}">
                <a16:creationId xmlns:a16="http://schemas.microsoft.com/office/drawing/2014/main" id="{76318244-AB0F-4916-8984-3CD35B1D968E}"/>
              </a:ext>
            </a:extLst>
          </p:cNvPr>
          <p:cNvPicPr>
            <a:picLocks noChangeAspect="1"/>
          </p:cNvPicPr>
          <p:nvPr/>
        </p:nvPicPr>
        <p:blipFill>
          <a:blip r:embed="rId3" cstate="print">
            <a:extLst>
              <a:ext uri="{28A0092B-C50C-407E-A947-70E740481C1C}">
                <a14:useLocalDpi xmlns:a14="http://schemas.microsoft.com/office/drawing/2010/main" val="0"/>
              </a:ext>
            </a:extLst>
          </a:blip>
          <a:srcRect t="15" b="15"/>
          <a:stretch>
            <a:fillRect/>
          </a:stretch>
        </p:blipFill>
        <p:spPr bwMode="auto">
          <a:xfrm>
            <a:off x="4016834" y="7548446"/>
            <a:ext cx="3252119" cy="2438442"/>
          </a:xfrm>
          <a:prstGeom prst="rect">
            <a:avLst/>
          </a:prstGeom>
          <a:noFill/>
          <a:ln w="31750">
            <a:solidFill>
              <a:schemeClr val="tx2">
                <a:lumMod val="60000"/>
                <a:lumOff val="40000"/>
              </a:schemeClr>
            </a:solidFill>
          </a:ln>
        </p:spPr>
      </p:pic>
    </p:spTree>
    <p:extLst>
      <p:ext uri="{BB962C8B-B14F-4D97-AF65-F5344CB8AC3E}">
        <p14:creationId xmlns:p14="http://schemas.microsoft.com/office/powerpoint/2010/main" val="4194177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77731" y="462470"/>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grpSp>
        <p:nvGrpSpPr>
          <p:cNvPr id="2" name="グループ化 1">
            <a:extLst>
              <a:ext uri="{FF2B5EF4-FFF2-40B4-BE49-F238E27FC236}">
                <a16:creationId xmlns:a16="http://schemas.microsoft.com/office/drawing/2014/main" id="{AC3CCA54-DBA0-45D7-8023-E4F8229D4DD3}"/>
              </a:ext>
            </a:extLst>
          </p:cNvPr>
          <p:cNvGrpSpPr/>
          <p:nvPr/>
        </p:nvGrpSpPr>
        <p:grpSpPr>
          <a:xfrm>
            <a:off x="1640947" y="9172553"/>
            <a:ext cx="1066162" cy="973412"/>
            <a:chOff x="2044403" y="2250810"/>
            <a:chExt cx="2044261" cy="1750843"/>
          </a:xfrm>
        </p:grpSpPr>
        <p:sp>
          <p:nvSpPr>
            <p:cNvPr id="5" name="六角形 4">
              <a:extLst>
                <a:ext uri="{FF2B5EF4-FFF2-40B4-BE49-F238E27FC236}">
                  <a16:creationId xmlns:a16="http://schemas.microsoft.com/office/drawing/2014/main" id="{CFDD17F7-81DD-4AE9-B406-6E10477E0DD9}"/>
                </a:ext>
              </a:extLst>
            </p:cNvPr>
            <p:cNvSpPr/>
            <p:nvPr/>
          </p:nvSpPr>
          <p:spPr>
            <a:xfrm>
              <a:off x="2236233" y="2250810"/>
              <a:ext cx="1852431" cy="1595510"/>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6" name="六角形 5">
              <a:extLst>
                <a:ext uri="{FF2B5EF4-FFF2-40B4-BE49-F238E27FC236}">
                  <a16:creationId xmlns:a16="http://schemas.microsoft.com/office/drawing/2014/main" id="{5E951F72-2C3D-454D-81A3-C6DAE4C97D43}"/>
                </a:ext>
              </a:extLst>
            </p:cNvPr>
            <p:cNvSpPr/>
            <p:nvPr/>
          </p:nvSpPr>
          <p:spPr>
            <a:xfrm>
              <a:off x="2044403" y="2406143"/>
              <a:ext cx="1852183" cy="159551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5" name="グループ化 34">
            <a:extLst>
              <a:ext uri="{FF2B5EF4-FFF2-40B4-BE49-F238E27FC236}">
                <a16:creationId xmlns:a16="http://schemas.microsoft.com/office/drawing/2014/main" id="{476982B6-8238-472F-9A92-8AC2FA00BB6A}"/>
              </a:ext>
            </a:extLst>
          </p:cNvPr>
          <p:cNvGrpSpPr/>
          <p:nvPr/>
        </p:nvGrpSpPr>
        <p:grpSpPr>
          <a:xfrm>
            <a:off x="486255" y="8147637"/>
            <a:ext cx="1100527" cy="930781"/>
            <a:chOff x="370989" y="5155478"/>
            <a:chExt cx="2085227" cy="1790754"/>
          </a:xfrm>
        </p:grpSpPr>
        <p:sp>
          <p:nvSpPr>
            <p:cNvPr id="10" name="六角形 9">
              <a:extLst>
                <a:ext uri="{FF2B5EF4-FFF2-40B4-BE49-F238E27FC236}">
                  <a16:creationId xmlns:a16="http://schemas.microsoft.com/office/drawing/2014/main" id="{3C410367-0824-4CD5-BEB6-4A0E8F9BF7BD}"/>
                </a:ext>
              </a:extLst>
            </p:cNvPr>
            <p:cNvSpPr/>
            <p:nvPr/>
          </p:nvSpPr>
          <p:spPr>
            <a:xfrm rot="10800000">
              <a:off x="546599" y="5155478"/>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1" name="六角形 10">
              <a:extLst>
                <a:ext uri="{FF2B5EF4-FFF2-40B4-BE49-F238E27FC236}">
                  <a16:creationId xmlns:a16="http://schemas.microsoft.com/office/drawing/2014/main" id="{01E419BE-995D-45D3-902A-9B77DDAD42B6}"/>
                </a:ext>
              </a:extLst>
            </p:cNvPr>
            <p:cNvSpPr/>
            <p:nvPr/>
          </p:nvSpPr>
          <p:spPr>
            <a:xfrm rot="10800000">
              <a:off x="370989" y="5205610"/>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7" name="グループ化 26">
            <a:extLst>
              <a:ext uri="{FF2B5EF4-FFF2-40B4-BE49-F238E27FC236}">
                <a16:creationId xmlns:a16="http://schemas.microsoft.com/office/drawing/2014/main" id="{97DCC878-8E49-4A47-82AD-66C201EB3E22}"/>
              </a:ext>
            </a:extLst>
          </p:cNvPr>
          <p:cNvGrpSpPr/>
          <p:nvPr/>
        </p:nvGrpSpPr>
        <p:grpSpPr>
          <a:xfrm>
            <a:off x="474124" y="9347637"/>
            <a:ext cx="1100965" cy="974809"/>
            <a:chOff x="2587183" y="2699343"/>
            <a:chExt cx="1764537" cy="1470950"/>
          </a:xfrm>
        </p:grpSpPr>
        <p:sp>
          <p:nvSpPr>
            <p:cNvPr id="23" name="六角形 22">
              <a:extLst>
                <a:ext uri="{FF2B5EF4-FFF2-40B4-BE49-F238E27FC236}">
                  <a16:creationId xmlns:a16="http://schemas.microsoft.com/office/drawing/2014/main" id="{FBA166F3-4A53-4839-B677-9F0711174789}"/>
                </a:ext>
              </a:extLst>
            </p:cNvPr>
            <p:cNvSpPr/>
            <p:nvPr/>
          </p:nvSpPr>
          <p:spPr>
            <a:xfrm>
              <a:off x="2587183" y="2780618"/>
              <a:ext cx="1579383" cy="138967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4" name="六角形 23">
              <a:extLst>
                <a:ext uri="{FF2B5EF4-FFF2-40B4-BE49-F238E27FC236}">
                  <a16:creationId xmlns:a16="http://schemas.microsoft.com/office/drawing/2014/main" id="{E61BD551-6C48-4115-95BF-EA880C3DD0FD}"/>
                </a:ext>
              </a:extLst>
            </p:cNvPr>
            <p:cNvSpPr/>
            <p:nvPr/>
          </p:nvSpPr>
          <p:spPr>
            <a:xfrm>
              <a:off x="2772549" y="2699343"/>
              <a:ext cx="1579171" cy="138967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8" name="グループ化 27">
            <a:extLst>
              <a:ext uri="{FF2B5EF4-FFF2-40B4-BE49-F238E27FC236}">
                <a16:creationId xmlns:a16="http://schemas.microsoft.com/office/drawing/2014/main" id="{267B9FF3-3197-4C0D-8718-B8CA0A6DFC8D}"/>
              </a:ext>
            </a:extLst>
          </p:cNvPr>
          <p:cNvGrpSpPr/>
          <p:nvPr/>
        </p:nvGrpSpPr>
        <p:grpSpPr>
          <a:xfrm>
            <a:off x="2857195" y="8971172"/>
            <a:ext cx="1078475" cy="985020"/>
            <a:chOff x="4236398" y="2659235"/>
            <a:chExt cx="1742931" cy="1470950"/>
          </a:xfrm>
        </p:grpSpPr>
        <p:sp>
          <p:nvSpPr>
            <p:cNvPr id="25" name="六角形 24">
              <a:extLst>
                <a:ext uri="{FF2B5EF4-FFF2-40B4-BE49-F238E27FC236}">
                  <a16:creationId xmlns:a16="http://schemas.microsoft.com/office/drawing/2014/main" id="{C85BB73F-810B-471E-AA85-833B078759D2}"/>
                </a:ext>
              </a:extLst>
            </p:cNvPr>
            <p:cNvSpPr/>
            <p:nvPr/>
          </p:nvSpPr>
          <p:spPr>
            <a:xfrm>
              <a:off x="4399946" y="2740510"/>
              <a:ext cx="1579383" cy="138967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6" name="六角形 25">
              <a:extLst>
                <a:ext uri="{FF2B5EF4-FFF2-40B4-BE49-F238E27FC236}">
                  <a16:creationId xmlns:a16="http://schemas.microsoft.com/office/drawing/2014/main" id="{2F6622F2-C7BE-4A90-B564-6477DDD2210B}"/>
                </a:ext>
              </a:extLst>
            </p:cNvPr>
            <p:cNvSpPr/>
            <p:nvPr/>
          </p:nvSpPr>
          <p:spPr>
            <a:xfrm>
              <a:off x="4236398" y="2659235"/>
              <a:ext cx="1579171" cy="138967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3" name="グループ化 32">
            <a:extLst>
              <a:ext uri="{FF2B5EF4-FFF2-40B4-BE49-F238E27FC236}">
                <a16:creationId xmlns:a16="http://schemas.microsoft.com/office/drawing/2014/main" id="{7E71B1A7-8E99-4467-83C2-A768BE2FF89B}"/>
              </a:ext>
            </a:extLst>
          </p:cNvPr>
          <p:cNvGrpSpPr/>
          <p:nvPr/>
        </p:nvGrpSpPr>
        <p:grpSpPr>
          <a:xfrm>
            <a:off x="2915056" y="7785603"/>
            <a:ext cx="1092155" cy="904723"/>
            <a:chOff x="4168964" y="4997056"/>
            <a:chExt cx="2181483" cy="1870968"/>
          </a:xfrm>
        </p:grpSpPr>
        <p:sp>
          <p:nvSpPr>
            <p:cNvPr id="29" name="六角形 28">
              <a:extLst>
                <a:ext uri="{FF2B5EF4-FFF2-40B4-BE49-F238E27FC236}">
                  <a16:creationId xmlns:a16="http://schemas.microsoft.com/office/drawing/2014/main" id="{F635DF16-46AE-4B33-9E74-F9AC33921B20}"/>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0" name="六角形 29">
              <a:extLst>
                <a:ext uri="{FF2B5EF4-FFF2-40B4-BE49-F238E27FC236}">
                  <a16:creationId xmlns:a16="http://schemas.microsoft.com/office/drawing/2014/main" id="{F6F9321B-81F0-482B-B285-7171B55D55C9}"/>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4" name="グループ化 33">
            <a:extLst>
              <a:ext uri="{FF2B5EF4-FFF2-40B4-BE49-F238E27FC236}">
                <a16:creationId xmlns:a16="http://schemas.microsoft.com/office/drawing/2014/main" id="{7CA84DED-5C42-40AF-A863-10C067F108BE}"/>
              </a:ext>
            </a:extLst>
          </p:cNvPr>
          <p:cNvGrpSpPr/>
          <p:nvPr/>
        </p:nvGrpSpPr>
        <p:grpSpPr>
          <a:xfrm>
            <a:off x="1683205" y="8008770"/>
            <a:ext cx="1173084" cy="904723"/>
            <a:chOff x="2419514" y="6693507"/>
            <a:chExt cx="2202985" cy="1882998"/>
          </a:xfrm>
        </p:grpSpPr>
        <p:sp>
          <p:nvSpPr>
            <p:cNvPr id="31" name="六角形 30">
              <a:extLst>
                <a:ext uri="{FF2B5EF4-FFF2-40B4-BE49-F238E27FC236}">
                  <a16:creationId xmlns:a16="http://schemas.microsoft.com/office/drawing/2014/main" id="{00E4FD95-BC5A-453A-89CF-7C6D1B9E640B}"/>
                </a:ext>
              </a:extLst>
            </p:cNvPr>
            <p:cNvSpPr/>
            <p:nvPr/>
          </p:nvSpPr>
          <p:spPr>
            <a:xfrm rot="10800000">
              <a:off x="2419514" y="6835883"/>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2" name="六角形 31">
              <a:extLst>
                <a:ext uri="{FF2B5EF4-FFF2-40B4-BE49-F238E27FC236}">
                  <a16:creationId xmlns:a16="http://schemas.microsoft.com/office/drawing/2014/main" id="{F7234E73-249C-450A-A6B7-894BB62A2CD0}"/>
                </a:ext>
              </a:extLst>
            </p:cNvPr>
            <p:cNvSpPr/>
            <p:nvPr/>
          </p:nvSpPr>
          <p:spPr>
            <a:xfrm rot="10800000">
              <a:off x="2713136" y="6693507"/>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 name="グループ化 2">
            <a:extLst>
              <a:ext uri="{FF2B5EF4-FFF2-40B4-BE49-F238E27FC236}">
                <a16:creationId xmlns:a16="http://schemas.microsoft.com/office/drawing/2014/main" id="{EB0BF98D-AF2C-4B06-883C-E77EFCCB05E5}"/>
              </a:ext>
            </a:extLst>
          </p:cNvPr>
          <p:cNvGrpSpPr>
            <a:grpSpLocks noChangeAspect="1"/>
          </p:cNvGrpSpPr>
          <p:nvPr/>
        </p:nvGrpSpPr>
        <p:grpSpPr>
          <a:xfrm>
            <a:off x="3743030" y="523368"/>
            <a:ext cx="3422612" cy="5573581"/>
            <a:chOff x="121103" y="2299253"/>
            <a:chExt cx="3024000" cy="4924461"/>
          </a:xfrm>
        </p:grpSpPr>
        <p:pic>
          <p:nvPicPr>
            <p:cNvPr id="37" name="図 36">
              <a:extLst>
                <a:ext uri="{FF2B5EF4-FFF2-40B4-BE49-F238E27FC236}">
                  <a16:creationId xmlns:a16="http://schemas.microsoft.com/office/drawing/2014/main" id="{709229DF-C32E-4A7A-AAED-56F51D2275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41" t="11908" r="15364" b="12142"/>
            <a:stretch/>
          </p:blipFill>
          <p:spPr bwMode="auto">
            <a:xfrm>
              <a:off x="125696" y="2299253"/>
              <a:ext cx="3016191" cy="2380833"/>
            </a:xfrm>
            <a:prstGeom prst="rect">
              <a:avLst/>
            </a:prstGeom>
            <a:noFill/>
            <a:ln w="25400">
              <a:solidFill>
                <a:schemeClr val="tx2">
                  <a:lumMod val="60000"/>
                  <a:lumOff val="40000"/>
                </a:schemeClr>
              </a:solidFill>
            </a:ln>
          </p:spPr>
        </p:pic>
        <p:pic>
          <p:nvPicPr>
            <p:cNvPr id="38" name="図 37">
              <a:extLst>
                <a:ext uri="{FF2B5EF4-FFF2-40B4-BE49-F238E27FC236}">
                  <a16:creationId xmlns:a16="http://schemas.microsoft.com/office/drawing/2014/main" id="{DC8F8D02-F176-4FC4-9503-DC682D0857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47" t="14395" r="13154" b="7204"/>
            <a:stretch/>
          </p:blipFill>
          <p:spPr bwMode="auto">
            <a:xfrm>
              <a:off x="121103" y="4686096"/>
              <a:ext cx="3024000" cy="2537618"/>
            </a:xfrm>
            <a:prstGeom prst="rect">
              <a:avLst/>
            </a:prstGeom>
            <a:noFill/>
            <a:ln w="25400">
              <a:solidFill>
                <a:schemeClr val="tx2">
                  <a:lumMod val="60000"/>
                  <a:lumOff val="40000"/>
                </a:schemeClr>
              </a:solidFill>
            </a:ln>
          </p:spPr>
        </p:pic>
        <p:pic>
          <p:nvPicPr>
            <p:cNvPr id="40" name="図 39">
              <a:extLst>
                <a:ext uri="{FF2B5EF4-FFF2-40B4-BE49-F238E27FC236}">
                  <a16:creationId xmlns:a16="http://schemas.microsoft.com/office/drawing/2014/main" id="{5EBD624E-4F26-4D41-94FD-B1C82C8ACA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18" t="4507" r="7466" b="10389"/>
            <a:stretch/>
          </p:blipFill>
          <p:spPr bwMode="auto">
            <a:xfrm>
              <a:off x="1789016" y="3715316"/>
              <a:ext cx="1354802" cy="949540"/>
            </a:xfrm>
            <a:prstGeom prst="rect">
              <a:avLst/>
            </a:prstGeom>
            <a:noFill/>
            <a:ln w="25400">
              <a:solidFill>
                <a:schemeClr val="tx2">
                  <a:lumMod val="60000"/>
                  <a:lumOff val="40000"/>
                </a:schemeClr>
              </a:solidFill>
            </a:ln>
          </p:spPr>
        </p:pic>
      </p:grpSp>
      <p:sp>
        <p:nvSpPr>
          <p:cNvPr id="41" name="テキスト ボックス 40">
            <a:extLst>
              <a:ext uri="{FF2B5EF4-FFF2-40B4-BE49-F238E27FC236}">
                <a16:creationId xmlns:a16="http://schemas.microsoft.com/office/drawing/2014/main" id="{9FB285EF-2B8D-4800-B4D8-11CCC39680EB}"/>
              </a:ext>
            </a:extLst>
          </p:cNvPr>
          <p:cNvSpPr txBox="1"/>
          <p:nvPr/>
        </p:nvSpPr>
        <p:spPr>
          <a:xfrm>
            <a:off x="225635" y="545848"/>
            <a:ext cx="2367246" cy="568969"/>
          </a:xfrm>
          <a:prstGeom prst="rect">
            <a:avLst/>
          </a:prstGeom>
          <a:noFill/>
        </p:spPr>
        <p:txBody>
          <a:bodyPr wrap="square" rtlCol="0">
            <a:spAutoFit/>
          </a:bodyPr>
          <a:lstStyle/>
          <a:p>
            <a:r>
              <a:rPr kumimoji="1" lang="en-US" altLang="ja-JP" sz="3010" dirty="0"/>
              <a:t>【2013</a:t>
            </a:r>
            <a:r>
              <a:rPr kumimoji="1" lang="ja-JP" altLang="en-US" sz="3010" dirty="0"/>
              <a:t>年</a:t>
            </a:r>
            <a:r>
              <a:rPr kumimoji="1" lang="en-US" altLang="ja-JP" sz="3010" dirty="0"/>
              <a:t>】</a:t>
            </a:r>
            <a:endParaRPr kumimoji="1" lang="ja-JP" altLang="en-US" sz="3010" dirty="0"/>
          </a:p>
        </p:txBody>
      </p:sp>
      <p:sp>
        <p:nvSpPr>
          <p:cNvPr id="42" name="テキスト ボックス 41">
            <a:extLst>
              <a:ext uri="{FF2B5EF4-FFF2-40B4-BE49-F238E27FC236}">
                <a16:creationId xmlns:a16="http://schemas.microsoft.com/office/drawing/2014/main" id="{CD6962BB-D1F5-4CCA-AB96-76AF32892302}"/>
              </a:ext>
            </a:extLst>
          </p:cNvPr>
          <p:cNvSpPr txBox="1"/>
          <p:nvPr/>
        </p:nvSpPr>
        <p:spPr>
          <a:xfrm>
            <a:off x="445876" y="1166115"/>
            <a:ext cx="3745551" cy="1314460"/>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JCI</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インフラドック委員会に参加</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1</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回業務体験発表会の開催（東京）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筑波で合同見学会を開催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nvGrpSpPr>
          <p:cNvPr id="13" name="グループ化 12">
            <a:extLst>
              <a:ext uri="{FF2B5EF4-FFF2-40B4-BE49-F238E27FC236}">
                <a16:creationId xmlns:a16="http://schemas.microsoft.com/office/drawing/2014/main" id="{E2E0F388-9AF2-4C44-9140-C83860133D4D}"/>
              </a:ext>
            </a:extLst>
          </p:cNvPr>
          <p:cNvGrpSpPr/>
          <p:nvPr/>
        </p:nvGrpSpPr>
        <p:grpSpPr>
          <a:xfrm>
            <a:off x="567228" y="6296367"/>
            <a:ext cx="6489153" cy="4442386"/>
            <a:chOff x="279504" y="10908733"/>
            <a:chExt cx="6035576" cy="4257705"/>
          </a:xfrm>
        </p:grpSpPr>
        <p:sp>
          <p:nvSpPr>
            <p:cNvPr id="9" name="テキスト ボックス 8">
              <a:extLst>
                <a:ext uri="{FF2B5EF4-FFF2-40B4-BE49-F238E27FC236}">
                  <a16:creationId xmlns:a16="http://schemas.microsoft.com/office/drawing/2014/main" id="{862B4ED6-79EB-45B1-8D20-AA27AAA6052B}"/>
                </a:ext>
              </a:extLst>
            </p:cNvPr>
            <p:cNvSpPr txBox="1"/>
            <p:nvPr/>
          </p:nvSpPr>
          <p:spPr>
            <a:xfrm>
              <a:off x="279504" y="10914185"/>
              <a:ext cx="2980131" cy="4252253"/>
            </a:xfrm>
            <a:prstGeom prst="rect">
              <a:avLst/>
            </a:prstGeom>
            <a:noFill/>
            <a:ln w="28575">
              <a:noFill/>
            </a:ln>
          </p:spPr>
          <p:txBody>
            <a:bodyPr wrap="square" rtlCol="0">
              <a:spAutoFit/>
            </a:bodyPr>
            <a:lstStyle/>
            <a:p>
              <a:pPr algn="ctr"/>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一般社団法人日本コンクリート診断士会行動規範</a:t>
              </a:r>
            </a:p>
            <a:p>
              <a:pPr algn="just"/>
              <a:r>
                <a:rPr lang="en-US"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indent="143379" algn="just"/>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本会員は、日本コンクリート工学会の定めたコンクリート診断士倫理規定を遵守し、コンクリート構造物</a:t>
              </a:r>
              <a:r>
                <a:rPr lang="ja-JP" altLang="ja-JP" sz="860" b="1"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の信頼性を高め、社会基盤の整備に寄与することを念頭に置き行動するものとする。また、その使命、社会的地位および職責を自覚し、コンクリート構造物の診断</a:t>
              </a:r>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技術の研鑽に励み、つねに中立・公正を心がけ、専門技術者としての自負を持ち、本行動規範の実践に努め行動する。</a:t>
              </a:r>
              <a:endParaRPr lang="en-US"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indent="143379" algn="just">
                <a:lnSpc>
                  <a:spcPts val="323"/>
                </a:lnSpc>
              </a:pPr>
              <a:r>
                <a:rPr lang="en-US" altLang="ja-JP" sz="860" b="1" i="1"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（品位の保持）</a:t>
              </a:r>
            </a:p>
            <a:p>
              <a:pPr fontAlgn="base"/>
              <a:r>
                <a:rPr lang="en-US" altLang="ja-JP" sz="860" b="1" dirty="0">
                  <a:latin typeface="BIZ UDゴシック" panose="020B0400000000000000" pitchFamily="49" charset="-128"/>
                  <a:ea typeface="BIZ UDゴシック" panose="020B0400000000000000" pitchFamily="49" charset="-128"/>
                </a:rPr>
                <a:t>1</a:t>
              </a:r>
              <a:r>
                <a:rPr lang="ja-JP" altLang="ja-JP" sz="860" b="1" dirty="0">
                  <a:latin typeface="BIZ UDゴシック" panose="020B0400000000000000" pitchFamily="49" charset="-128"/>
                  <a:ea typeface="BIZ UDゴシック" panose="020B0400000000000000" pitchFamily="49" charset="-128"/>
                </a:rPr>
                <a:t>．本会員は、つねに品位の保持に努め、強い責任感をもって職務を遂行する。</a:t>
              </a:r>
              <a:endParaRPr lang="en-US" altLang="ja-JP" sz="860" b="1" dirty="0">
                <a:latin typeface="BIZ UDゴシック" panose="020B0400000000000000" pitchFamily="49" charset="-128"/>
                <a:ea typeface="BIZ UDゴシック" panose="020B0400000000000000" pitchFamily="49" charset="-128"/>
              </a:endParaRPr>
            </a:p>
            <a:p>
              <a:pPr fontAlgn="base">
                <a:lnSpc>
                  <a:spcPts val="323"/>
                </a:lnSpc>
              </a:pP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（名称の表示）</a:t>
              </a:r>
            </a:p>
            <a:p>
              <a:pPr marL="219164" indent="-219164" fontAlgn="base"/>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2</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ja-JP" altLang="ja-JP" sz="860" b="1" dirty="0">
                  <a:solidFill>
                    <a:srgbClr val="000000"/>
                  </a:solidFill>
                  <a:latin typeface="BIZ UDゴシック" panose="020B0400000000000000" pitchFamily="49" charset="-128"/>
                  <a:ea typeface="BIZ UDゴシック" panose="020B0400000000000000" pitchFamily="49" charset="-128"/>
                  <a:cs typeface="ＭＳ Ｐゴシック" panose="020B0600070205080204" pitchFamily="50" charset="-128"/>
                </a:rPr>
                <a:t>本会の正会員</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は</a:t>
              </a:r>
              <a:r>
                <a:rPr lang="ja-JP" altLang="ja-JP" sz="860" b="1" dirty="0">
                  <a:latin typeface="BIZ UDゴシック" panose="020B0400000000000000" pitchFamily="49" charset="-128"/>
                  <a:ea typeface="BIZ UDゴシック" panose="020B0400000000000000" pitchFamily="49" charset="-128"/>
                </a:rPr>
                <a:t>、</a:t>
              </a:r>
              <a:r>
                <a:rPr lang="ja-JP" altLang="ja-JP" sz="860" b="1" dirty="0">
                  <a:solidFill>
                    <a:srgbClr val="000000"/>
                  </a:solidFill>
                  <a:latin typeface="BIZ UDゴシック" panose="020B0400000000000000" pitchFamily="49" charset="-128"/>
                  <a:ea typeface="BIZ UDゴシック" panose="020B0400000000000000" pitchFamily="49" charset="-128"/>
                </a:rPr>
                <a:t>診断行為を実施する際、「コンクリート診断士」であることを表示する。</a:t>
              </a:r>
              <a:r>
                <a:rPr lang="en-US"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（信用失墜行為の禁止）</a:t>
              </a:r>
            </a:p>
            <a:p>
              <a:pPr fontAlgn="base"/>
              <a:r>
                <a:rPr lang="en-US" altLang="ja-JP" sz="860" b="1" dirty="0">
                  <a:solidFill>
                    <a:srgbClr val="000000"/>
                  </a:solidFill>
                  <a:latin typeface="BIZ UDゴシック" panose="020B0400000000000000" pitchFamily="49" charset="-128"/>
                  <a:ea typeface="BIZ UDゴシック" panose="020B0400000000000000" pitchFamily="49" charset="-128"/>
                </a:rPr>
                <a:t>3</a:t>
              </a:r>
              <a:r>
                <a:rPr lang="ja-JP" altLang="ja-JP" sz="860" b="1" dirty="0">
                  <a:solidFill>
                    <a:srgbClr val="000000"/>
                  </a:solidFill>
                  <a:latin typeface="BIZ UDゴシック" panose="020B0400000000000000" pitchFamily="49" charset="-128"/>
                  <a:ea typeface="BIZ UDゴシック" panose="020B0400000000000000" pitchFamily="49" charset="-128"/>
                </a:rPr>
                <a:t>．本会員は、改ざん、ねつ造、偽造、偽装など当会の信用を失墜する行為をしない。</a:t>
              </a:r>
              <a:endParaRPr lang="en-US" altLang="ja-JP" sz="860" b="1" dirty="0">
                <a:solidFill>
                  <a:srgbClr val="000000"/>
                </a:solidFill>
                <a:latin typeface="BIZ UDゴシック" panose="020B0400000000000000" pitchFamily="49" charset="-128"/>
                <a:ea typeface="BIZ UDゴシック" panose="020B0400000000000000" pitchFamily="49" charset="-128"/>
              </a:endParaRPr>
            </a:p>
            <a:p>
              <a:pPr fontAlgn="base">
                <a:lnSpc>
                  <a:spcPts val="323"/>
                </a:lnSpc>
              </a:pP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ja-JP" sz="860" b="1"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（守秘義務）</a:t>
              </a: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fontAlgn="base"/>
              <a:r>
                <a:rPr lang="en-US" altLang="ja-JP" sz="860" b="1" dirty="0">
                  <a:solidFill>
                    <a:srgbClr val="000000"/>
                  </a:solidFill>
                  <a:latin typeface="BIZ UDゴシック" panose="020B0400000000000000" pitchFamily="49" charset="-128"/>
                  <a:ea typeface="BIZ UDゴシック" panose="020B0400000000000000" pitchFamily="49" charset="-128"/>
                </a:rPr>
                <a:t>4</a:t>
              </a:r>
              <a:r>
                <a:rPr lang="ja-JP" altLang="ja-JP" sz="860" b="1" dirty="0">
                  <a:solidFill>
                    <a:srgbClr val="000000"/>
                  </a:solidFill>
                  <a:latin typeface="BIZ UDゴシック" panose="020B0400000000000000" pitchFamily="49" charset="-128"/>
                  <a:ea typeface="BIZ UDゴシック" panose="020B0400000000000000" pitchFamily="49" charset="-128"/>
                </a:rPr>
                <a:t>．本会員は、業務で知りえた情報を、依頼者の許可なしに外部に漏らす、あるいは、他の目的に使用するなどの行為をしない。</a:t>
              </a:r>
              <a:endParaRPr lang="en-US" altLang="ja-JP" sz="860" b="1" dirty="0">
                <a:solidFill>
                  <a:srgbClr val="000000"/>
                </a:solidFill>
                <a:latin typeface="BIZ UDゴシック" panose="020B0400000000000000" pitchFamily="49" charset="-128"/>
                <a:ea typeface="BIZ UDゴシック" panose="020B0400000000000000" pitchFamily="49" charset="-128"/>
              </a:endParaRPr>
            </a:p>
            <a:p>
              <a:pPr fontAlgn="base">
                <a:lnSpc>
                  <a:spcPts val="323"/>
                </a:lnSpc>
              </a:pP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（技術の研鑽）</a:t>
              </a:r>
            </a:p>
            <a:p>
              <a:pPr fontAlgn="base"/>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5</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．本会員は、</a:t>
              </a:r>
              <a:r>
                <a:rPr lang="ja-JP" altLang="ja-JP" sz="860" b="1" dirty="0">
                  <a:solidFill>
                    <a:srgbClr val="000000"/>
                  </a:solidFill>
                  <a:latin typeface="BIZ UDゴシック" panose="020B0400000000000000" pitchFamily="49" charset="-128"/>
                  <a:ea typeface="BIZ UDゴシック" panose="020B0400000000000000" pitchFamily="49" charset="-128"/>
                </a:rPr>
                <a:t>つねに専門技術</a:t>
              </a:r>
              <a:r>
                <a:rPr lang="ja-JP" altLang="ja-JP" sz="860" b="1" dirty="0">
                  <a:latin typeface="BIZ UDゴシック" panose="020B0400000000000000" pitchFamily="49" charset="-128"/>
                  <a:ea typeface="BIZ UDゴシック" panose="020B0400000000000000" pitchFamily="49" charset="-128"/>
                </a:rPr>
                <a:t>を研鑽し、その向上を図る。</a:t>
              </a:r>
              <a:endParaRPr lang="en-US" altLang="ja-JP" sz="860" b="1" dirty="0">
                <a:latin typeface="BIZ UDゴシック" panose="020B0400000000000000" pitchFamily="49" charset="-128"/>
                <a:ea typeface="BIZ UDゴシック" panose="020B0400000000000000" pitchFamily="49" charset="-128"/>
              </a:endParaRPr>
            </a:p>
            <a:p>
              <a:pPr fontAlgn="base">
                <a:lnSpc>
                  <a:spcPts val="323"/>
                </a:lnSpc>
              </a:pP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（中立・公正の堅持）</a:t>
              </a:r>
            </a:p>
            <a:p>
              <a:pPr fontAlgn="base"/>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6</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．本会員は、</a:t>
              </a:r>
              <a:r>
                <a:rPr lang="ja-JP" altLang="ja-JP" sz="860" b="1" dirty="0">
                  <a:latin typeface="BIZ UDゴシック" panose="020B0400000000000000" pitchFamily="49" charset="-128"/>
                  <a:ea typeface="BIZ UDゴシック" panose="020B0400000000000000" pitchFamily="49" charset="-128"/>
                </a:rPr>
                <a:t>診断業務を行うにあたり</a:t>
              </a:r>
              <a:r>
                <a:rPr lang="ja-JP" altLang="ja-JP" sz="860" b="1" dirty="0">
                  <a:solidFill>
                    <a:srgbClr val="000000"/>
                  </a:solidFill>
                  <a:latin typeface="BIZ UDゴシック" panose="020B0400000000000000" pitchFamily="49" charset="-128"/>
                  <a:ea typeface="BIZ UDゴシック" panose="020B0400000000000000" pitchFamily="49" charset="-128"/>
                </a:rPr>
                <a:t>、利害関係にとらわれることなく、</a:t>
              </a:r>
              <a:r>
                <a:rPr lang="ja-JP" altLang="ja-JP" sz="860" b="1" dirty="0">
                  <a:latin typeface="BIZ UDゴシック" panose="020B0400000000000000" pitchFamily="49" charset="-128"/>
                  <a:ea typeface="BIZ UDゴシック" panose="020B0400000000000000" pitchFamily="49" charset="-128"/>
                </a:rPr>
                <a:t>中</a:t>
              </a:r>
              <a:r>
                <a:rPr lang="ja-JP" altLang="ja-JP" sz="860" b="1" dirty="0">
                  <a:solidFill>
                    <a:srgbClr val="000000"/>
                  </a:solidFill>
                  <a:latin typeface="BIZ UDゴシック" panose="020B0400000000000000" pitchFamily="49" charset="-128"/>
                  <a:ea typeface="BIZ UDゴシック" panose="020B0400000000000000" pitchFamily="49" charset="-128"/>
                </a:rPr>
                <a:t>立・公正を堅持する。</a:t>
              </a:r>
              <a:r>
                <a:rPr lang="en-US" altLang="ja-JP" sz="860" b="1" dirty="0">
                  <a:solidFill>
                    <a:srgbClr val="000000"/>
                  </a:solidFill>
                  <a:latin typeface="BIZ UDゴシック" panose="020B0400000000000000" pitchFamily="49" charset="-128"/>
                  <a:ea typeface="BIZ UDゴシック" panose="020B0400000000000000" pitchFamily="49" charset="-128"/>
                </a:rPr>
                <a:t> </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marL="219164" indent="-219164" fontAlgn="base">
                <a:spcBef>
                  <a:spcPts val="285"/>
                </a:spcBef>
              </a:pPr>
              <a:r>
                <a:rPr lang="en-US" altLang="ja-JP" sz="860" b="1" dirty="0">
                  <a:solidFill>
                    <a:srgbClr val="000000"/>
                  </a:solidFill>
                  <a:latin typeface="BIZ UDゴシック" panose="020B0400000000000000" pitchFamily="49" charset="-128"/>
                  <a:ea typeface="BIZ UDゴシック" panose="020B0400000000000000" pitchFamily="49" charset="-128"/>
                </a:rPr>
                <a:t>7</a:t>
              </a:r>
              <a:r>
                <a:rPr lang="ja-JP" altLang="ja-JP" sz="860" b="1" dirty="0">
                  <a:solidFill>
                    <a:srgbClr val="000000"/>
                  </a:solidFill>
                  <a:latin typeface="BIZ UDゴシック" panose="020B0400000000000000" pitchFamily="49" charset="-128"/>
                  <a:ea typeface="BIZ UDゴシック" panose="020B0400000000000000" pitchFamily="49" charset="-128"/>
                </a:rPr>
                <a:t>．本会員は、専門的知識、技術、経験を踏まえ、総合的見地から診断を遂行する。</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spcBef>
                  <a:spcPts val="285"/>
                </a:spcBef>
              </a:pPr>
              <a:r>
                <a:rPr lang="en-US" altLang="ja-JP" sz="860" dirty="0">
                  <a:solidFill>
                    <a:srgbClr val="000000"/>
                  </a:solidFill>
                  <a:latin typeface="ＭＳ 明朝" panose="02020609040205080304" pitchFamily="17" charset="-128"/>
                  <a:ea typeface="ＭＳ Ｐゴシック" panose="020B0600070205080204" pitchFamily="50" charset="-128"/>
                </a:rPr>
                <a:t> </a:t>
              </a:r>
              <a:endParaRPr lang="ja-JP" altLang="ja-JP" sz="86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5" name="テキスト ボックス 44">
              <a:extLst>
                <a:ext uri="{FF2B5EF4-FFF2-40B4-BE49-F238E27FC236}">
                  <a16:creationId xmlns:a16="http://schemas.microsoft.com/office/drawing/2014/main" id="{7E9E0575-C832-409D-9E3F-66FB4D1A6FB3}"/>
                </a:ext>
              </a:extLst>
            </p:cNvPr>
            <p:cNvSpPr txBox="1"/>
            <p:nvPr/>
          </p:nvSpPr>
          <p:spPr>
            <a:xfrm>
              <a:off x="3334949" y="10908733"/>
              <a:ext cx="2980131" cy="4001499"/>
            </a:xfrm>
            <a:prstGeom prst="rect">
              <a:avLst/>
            </a:prstGeom>
            <a:noFill/>
            <a:ln w="28575">
              <a:noFill/>
            </a:ln>
          </p:spPr>
          <p:txBody>
            <a:bodyPr wrap="square" rtlCol="0">
              <a:spAutoFit/>
            </a:bodyPr>
            <a:lstStyle/>
            <a:p>
              <a:pPr fontAlgn="base">
                <a:spcBef>
                  <a:spcPts val="285"/>
                </a:spcBef>
              </a:pPr>
              <a:endParaRPr lang="en-US" altLang="ja-JP" sz="860" dirty="0">
                <a:solidFill>
                  <a:srgbClr val="000000"/>
                </a:solidFill>
                <a:latin typeface="ＭＳ Ｐゴシック" panose="020B0600070205080204" pitchFamily="50" charset="-128"/>
                <a:ea typeface="ＭＳ 明朝" panose="02020609040205080304" pitchFamily="17" charset="-128"/>
              </a:endParaRPr>
            </a:p>
            <a:p>
              <a:pPr fontAlgn="base">
                <a:spcBef>
                  <a:spcPts val="285"/>
                </a:spcBef>
              </a:pPr>
              <a:r>
                <a:rPr lang="ja-JP" altLang="ja-JP" sz="860" b="1" dirty="0">
                  <a:solidFill>
                    <a:srgbClr val="000000"/>
                  </a:solidFill>
                  <a:latin typeface="BIZ UDゴシック" panose="020B0400000000000000" pitchFamily="49" charset="-128"/>
                  <a:ea typeface="BIZ UDゴシック" panose="020B0400000000000000" pitchFamily="49" charset="-128"/>
                </a:rPr>
                <a:t>（業務の報酬）</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spcBef>
                  <a:spcPts val="285"/>
                </a:spcBef>
              </a:pPr>
              <a:r>
                <a:rPr lang="en-US" altLang="ja-JP" sz="860" b="1" dirty="0">
                  <a:solidFill>
                    <a:srgbClr val="000000"/>
                  </a:solidFill>
                  <a:latin typeface="BIZ UDゴシック" panose="020B0400000000000000" pitchFamily="49" charset="-128"/>
                  <a:ea typeface="BIZ UDゴシック" panose="020B0400000000000000" pitchFamily="49" charset="-128"/>
                </a:rPr>
                <a:t>8</a:t>
              </a:r>
              <a:r>
                <a:rPr lang="ja-JP" altLang="ja-JP" sz="860" b="1" dirty="0">
                  <a:solidFill>
                    <a:srgbClr val="000000"/>
                  </a:solidFill>
                  <a:latin typeface="BIZ UDゴシック" panose="020B0400000000000000" pitchFamily="49" charset="-128"/>
                  <a:ea typeface="BIZ UDゴシック" panose="020B0400000000000000" pitchFamily="49" charset="-128"/>
                </a:rPr>
                <a:t>．本会員は、業務の依頼者に対して正当な報酬を請求する。</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lnSpc>
                  <a:spcPts val="323"/>
                </a:lnSpc>
                <a:spcBef>
                  <a:spcPts val="285"/>
                </a:spcBef>
              </a:pPr>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 </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algn="just"/>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（明確な契約）</a:t>
              </a:r>
            </a:p>
            <a:p>
              <a:pPr marL="190489" indent="-190489" fontAlgn="base">
                <a:spcBef>
                  <a:spcPts val="285"/>
                </a:spcBef>
              </a:pPr>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9</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．本会員は、</a:t>
              </a:r>
              <a:r>
                <a:rPr lang="ja-JP" altLang="ja-JP" sz="860" b="1" dirty="0">
                  <a:solidFill>
                    <a:srgbClr val="000000"/>
                  </a:solidFill>
                  <a:latin typeface="BIZ UDゴシック" panose="020B0400000000000000" pitchFamily="49" charset="-128"/>
                  <a:ea typeface="BIZ UDゴシック" panose="020B0400000000000000" pitchFamily="49" charset="-128"/>
                </a:rPr>
                <a:t>業務を受託するにあたり、業務開始前に依頼者に対し自己の立場、業務範囲などを明確に表明して契約を結び、当該業務遂行上両者間で紛争が生じないように努める。</a:t>
              </a:r>
              <a:endParaRPr lang="en-US" altLang="ja-JP" sz="860" b="1" dirty="0">
                <a:solidFill>
                  <a:srgbClr val="000000"/>
                </a:solidFill>
                <a:latin typeface="BIZ UDゴシック" panose="020B0400000000000000" pitchFamily="49" charset="-128"/>
                <a:ea typeface="BIZ UDゴシック" panose="020B0400000000000000" pitchFamily="49" charset="-128"/>
              </a:endParaRPr>
            </a:p>
            <a:p>
              <a:pPr marL="190489" indent="-190489" fontAlgn="base">
                <a:lnSpc>
                  <a:spcPts val="323"/>
                </a:lnSpc>
                <a:spcBef>
                  <a:spcPts val="285"/>
                </a:spcBef>
              </a:pP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spcBef>
                  <a:spcPts val="285"/>
                </a:spcBef>
              </a:pPr>
              <a:r>
                <a:rPr lang="ja-JP" altLang="ja-JP" sz="860" b="1" dirty="0">
                  <a:solidFill>
                    <a:srgbClr val="000000"/>
                  </a:solidFill>
                  <a:latin typeface="BIZ UDゴシック" panose="020B0400000000000000" pitchFamily="49" charset="-128"/>
                  <a:ea typeface="BIZ UDゴシック" panose="020B0400000000000000" pitchFamily="49" charset="-128"/>
                </a:rPr>
                <a:t>（公正、自由な競争）</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spcBef>
                  <a:spcPts val="285"/>
                </a:spcBef>
              </a:pPr>
              <a:r>
                <a:rPr lang="en-US" altLang="ja-JP" sz="860" b="1" dirty="0">
                  <a:solidFill>
                    <a:srgbClr val="000000"/>
                  </a:solidFill>
                  <a:latin typeface="BIZ UDゴシック" panose="020B0400000000000000" pitchFamily="49" charset="-128"/>
                  <a:ea typeface="BIZ UDゴシック" panose="020B0400000000000000" pitchFamily="49" charset="-128"/>
                </a:rPr>
                <a:t>10</a:t>
              </a:r>
              <a:r>
                <a:rPr lang="ja-JP" altLang="ja-JP" sz="860" b="1" dirty="0">
                  <a:solidFill>
                    <a:srgbClr val="000000"/>
                  </a:solidFill>
                  <a:latin typeface="BIZ UDゴシック" panose="020B0400000000000000" pitchFamily="49" charset="-128"/>
                  <a:ea typeface="BIZ UDゴシック" panose="020B0400000000000000" pitchFamily="49" charset="-128"/>
                </a:rPr>
                <a:t>．本会員は、公正かつ自由な競争の維持に努める。</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lnSpc>
                  <a:spcPts val="323"/>
                </a:lnSpc>
                <a:spcBef>
                  <a:spcPts val="285"/>
                </a:spcBef>
              </a:pPr>
              <a:r>
                <a:rPr lang="en-US" altLang="ja-JP" sz="860" b="1" dirty="0">
                  <a:solidFill>
                    <a:srgbClr val="000000"/>
                  </a:solidFill>
                  <a:latin typeface="BIZ UDゴシック" panose="020B0400000000000000" pitchFamily="49" charset="-128"/>
                  <a:ea typeface="BIZ UDゴシック" panose="020B0400000000000000" pitchFamily="49" charset="-128"/>
                </a:rPr>
                <a:t> </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spcBef>
                  <a:spcPts val="285"/>
                </a:spcBef>
              </a:pPr>
              <a:r>
                <a:rPr lang="ja-JP" altLang="ja-JP" sz="860" b="1" dirty="0">
                  <a:solidFill>
                    <a:srgbClr val="000000"/>
                  </a:solidFill>
                  <a:latin typeface="BIZ UDゴシック" panose="020B0400000000000000" pitchFamily="49" charset="-128"/>
                  <a:ea typeface="BIZ UDゴシック" panose="020B0400000000000000" pitchFamily="49" charset="-128"/>
                </a:rPr>
                <a:t>（診断士相互の信頼）</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marL="286758" indent="-286758" fontAlgn="base">
                <a:spcBef>
                  <a:spcPts val="285"/>
                </a:spcBef>
              </a:pPr>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11</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ja-JP" altLang="ja-JP" sz="860" b="1" dirty="0">
                  <a:solidFill>
                    <a:srgbClr val="000000"/>
                  </a:solidFill>
                  <a:latin typeface="BIZ UDゴシック" panose="020B0400000000000000" pitchFamily="49" charset="-128"/>
                  <a:ea typeface="BIZ UDゴシック" panose="020B0400000000000000" pitchFamily="49" charset="-128"/>
                  <a:cs typeface="ＭＳ Ｐゴシック" panose="020B0600070205080204" pitchFamily="50" charset="-128"/>
                </a:rPr>
                <a:t>本会員は</a:t>
              </a:r>
              <a:r>
                <a:rPr lang="ja-JP" altLang="ja-JP" sz="860" b="1" dirty="0">
                  <a:solidFill>
                    <a:srgbClr val="000000"/>
                  </a:solidFill>
                  <a:latin typeface="BIZ UDゴシック" panose="020B0400000000000000" pitchFamily="49" charset="-128"/>
                  <a:ea typeface="BIZ UDゴシック" panose="020B0400000000000000" pitchFamily="49" charset="-128"/>
                </a:rPr>
                <a:t>、全てのコンクリート診断士と相互に信頼し合い、相手の立場を尊重し、他のコンクリート診断士の名誉を傷つけ、あるいは業務を妨げるようなことはしない。</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lnSpc>
                  <a:spcPts val="323"/>
                </a:lnSpc>
                <a:spcBef>
                  <a:spcPts val="285"/>
                </a:spcBef>
              </a:pPr>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 </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spcBef>
                  <a:spcPts val="285"/>
                </a:spcBef>
              </a:pP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（他分野の専門家との連携）</a:t>
              </a:r>
            </a:p>
            <a:p>
              <a:pPr marL="286758" indent="-286758" fontAlgn="base">
                <a:spcBef>
                  <a:spcPts val="311"/>
                </a:spcBef>
              </a:pPr>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12</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ja-JP" altLang="ja-JP" sz="860" b="1" dirty="0">
                  <a:solidFill>
                    <a:srgbClr val="000000"/>
                  </a:solidFill>
                  <a:latin typeface="BIZ UDゴシック" panose="020B0400000000000000" pitchFamily="49" charset="-128"/>
                  <a:ea typeface="BIZ UDゴシック" panose="020B0400000000000000" pitchFamily="49" charset="-128"/>
                  <a:cs typeface="ＭＳ Ｐゴシック" panose="020B0600070205080204" pitchFamily="50" charset="-128"/>
                </a:rPr>
                <a:t>本会員</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は、</a:t>
              </a:r>
              <a:r>
                <a:rPr lang="ja-JP" altLang="ja-JP" sz="860" b="1" dirty="0">
                  <a:solidFill>
                    <a:srgbClr val="000000"/>
                  </a:solidFill>
                  <a:latin typeface="BIZ UDゴシック" panose="020B0400000000000000" pitchFamily="49" charset="-128"/>
                  <a:ea typeface="BIZ UDゴシック" panose="020B0400000000000000" pitchFamily="49" charset="-128"/>
                </a:rPr>
                <a:t>業務に必要な場合は、進んで他の専門家、あるいは技術者と連携することに努める。</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lnSpc>
                  <a:spcPts val="323"/>
                </a:lnSpc>
                <a:spcBef>
                  <a:spcPts val="285"/>
                </a:spcBef>
              </a:pPr>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 </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fontAlgn="base">
                <a:spcBef>
                  <a:spcPts val="285"/>
                </a:spcBef>
              </a:pP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（人材の育成）</a:t>
              </a:r>
            </a:p>
            <a:p>
              <a:pPr marL="305191" indent="-305191" fontAlgn="base">
                <a:spcBef>
                  <a:spcPts val="311"/>
                </a:spcBef>
              </a:pPr>
              <a:r>
                <a:rPr lang="en-US"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13</a:t>
              </a:r>
              <a:r>
                <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rPr>
                <a:t>．本会員は、</a:t>
              </a:r>
              <a:r>
                <a:rPr lang="ja-JP" altLang="ja-JP" sz="860" b="1" dirty="0">
                  <a:solidFill>
                    <a:srgbClr val="000000"/>
                  </a:solidFill>
                  <a:latin typeface="BIZ UDゴシック" panose="020B0400000000000000" pitchFamily="49" charset="-128"/>
                  <a:ea typeface="BIZ UDゴシック" panose="020B0400000000000000" pitchFamily="49" charset="-128"/>
                </a:rPr>
                <a:t>自己の人格、知識、および経験を活用して人材の育成に努め、それらの人々の専門的能力を向上させるための支援を行う。</a:t>
              </a:r>
              <a:endParaRPr lang="ja-JP" altLang="ja-JP" sz="860" b="1" dirty="0">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algn="just"/>
              <a:r>
                <a:rPr lang="en-US"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r"/>
              <a:r>
                <a:rPr lang="ja-JP" altLang="ja-JP" sz="860" b="1" kern="100" dirty="0">
                  <a:latin typeface="BIZ UDゴシック" panose="020B0400000000000000" pitchFamily="49" charset="-128"/>
                  <a:ea typeface="BIZ UDゴシック" panose="020B0400000000000000" pitchFamily="49" charset="-128"/>
                  <a:cs typeface="Times New Roman" panose="02020603050405020304" pitchFamily="18" charset="0"/>
                </a:rPr>
                <a:t>以　上</a:t>
              </a:r>
            </a:p>
          </p:txBody>
        </p:sp>
      </p:grpSp>
      <p:sp>
        <p:nvSpPr>
          <p:cNvPr id="16" name="正方形/長方形 15">
            <a:extLst>
              <a:ext uri="{FF2B5EF4-FFF2-40B4-BE49-F238E27FC236}">
                <a16:creationId xmlns:a16="http://schemas.microsoft.com/office/drawing/2014/main" id="{3E14E1E8-54B0-4118-AE08-854500770EF5}"/>
              </a:ext>
            </a:extLst>
          </p:cNvPr>
          <p:cNvSpPr/>
          <p:nvPr/>
        </p:nvSpPr>
        <p:spPr>
          <a:xfrm>
            <a:off x="433180" y="6157213"/>
            <a:ext cx="6707818" cy="4288795"/>
          </a:xfrm>
          <a:prstGeom prst="rect">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a:p>
        </p:txBody>
      </p:sp>
      <p:sp>
        <p:nvSpPr>
          <p:cNvPr id="39" name="テキスト ボックス 38">
            <a:extLst>
              <a:ext uri="{FF2B5EF4-FFF2-40B4-BE49-F238E27FC236}">
                <a16:creationId xmlns:a16="http://schemas.microsoft.com/office/drawing/2014/main" id="{8F60D280-3FB6-486E-9345-A9976EDCD244}"/>
              </a:ext>
            </a:extLst>
          </p:cNvPr>
          <p:cNvSpPr txBox="1"/>
          <p:nvPr/>
        </p:nvSpPr>
        <p:spPr>
          <a:xfrm>
            <a:off x="690346" y="5806350"/>
            <a:ext cx="2844423" cy="276999"/>
          </a:xfrm>
          <a:prstGeom prst="rect">
            <a:avLst/>
          </a:prstGeom>
          <a:noFill/>
        </p:spPr>
        <p:txBody>
          <a:bodyPr wrap="square" rtlCol="0">
            <a:spAutoFit/>
          </a:bodyPr>
          <a:lstStyle/>
          <a:p>
            <a:r>
              <a:rPr kumimoji="1" lang="ja-JP" altLang="en-US" sz="1050" dirty="0"/>
              <a:t>コンクリート工学</a:t>
            </a:r>
            <a:r>
              <a:rPr kumimoji="1" lang="en-US" altLang="ja-JP" sz="1200" dirty="0"/>
              <a:t>2014.6</a:t>
            </a:r>
            <a:r>
              <a:rPr kumimoji="1" lang="ja-JP" altLang="en-US" sz="1050" dirty="0"/>
              <a:t>に掲載された記事</a:t>
            </a:r>
          </a:p>
        </p:txBody>
      </p:sp>
      <p:pic>
        <p:nvPicPr>
          <p:cNvPr id="8" name="図 7">
            <a:extLst>
              <a:ext uri="{FF2B5EF4-FFF2-40B4-BE49-F238E27FC236}">
                <a16:creationId xmlns:a16="http://schemas.microsoft.com/office/drawing/2014/main" id="{AD0D3684-CB90-4B55-AB0F-C600F16807F0}"/>
              </a:ext>
            </a:extLst>
          </p:cNvPr>
          <p:cNvPicPr>
            <a:picLocks noChangeAspect="1"/>
          </p:cNvPicPr>
          <p:nvPr/>
        </p:nvPicPr>
        <p:blipFill>
          <a:blip r:embed="rId5"/>
          <a:stretch>
            <a:fillRect/>
          </a:stretch>
        </p:blipFill>
        <p:spPr>
          <a:xfrm>
            <a:off x="842046" y="2293214"/>
            <a:ext cx="2364794" cy="3500363"/>
          </a:xfrm>
          <a:prstGeom prst="rect">
            <a:avLst/>
          </a:prstGeom>
        </p:spPr>
      </p:pic>
    </p:spTree>
    <p:extLst>
      <p:ext uri="{BB962C8B-B14F-4D97-AF65-F5344CB8AC3E}">
        <p14:creationId xmlns:p14="http://schemas.microsoft.com/office/powerpoint/2010/main" val="2360991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18945" y="316903"/>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grpSp>
        <p:nvGrpSpPr>
          <p:cNvPr id="2" name="グループ化 1">
            <a:extLst>
              <a:ext uri="{FF2B5EF4-FFF2-40B4-BE49-F238E27FC236}">
                <a16:creationId xmlns:a16="http://schemas.microsoft.com/office/drawing/2014/main" id="{AC3CCA54-DBA0-45D7-8023-E4F8229D4DD3}"/>
              </a:ext>
            </a:extLst>
          </p:cNvPr>
          <p:cNvGrpSpPr/>
          <p:nvPr/>
        </p:nvGrpSpPr>
        <p:grpSpPr>
          <a:xfrm>
            <a:off x="3230360" y="5734037"/>
            <a:ext cx="1862024" cy="1596835"/>
            <a:chOff x="2044403" y="2250810"/>
            <a:chExt cx="2044261" cy="1750843"/>
          </a:xfrm>
        </p:grpSpPr>
        <p:sp>
          <p:nvSpPr>
            <p:cNvPr id="5" name="六角形 4">
              <a:extLst>
                <a:ext uri="{FF2B5EF4-FFF2-40B4-BE49-F238E27FC236}">
                  <a16:creationId xmlns:a16="http://schemas.microsoft.com/office/drawing/2014/main" id="{CFDD17F7-81DD-4AE9-B406-6E10477E0DD9}"/>
                </a:ext>
              </a:extLst>
            </p:cNvPr>
            <p:cNvSpPr/>
            <p:nvPr/>
          </p:nvSpPr>
          <p:spPr>
            <a:xfrm>
              <a:off x="2236233" y="2250810"/>
              <a:ext cx="1852431" cy="1595510"/>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6" name="六角形 5">
              <a:extLst>
                <a:ext uri="{FF2B5EF4-FFF2-40B4-BE49-F238E27FC236}">
                  <a16:creationId xmlns:a16="http://schemas.microsoft.com/office/drawing/2014/main" id="{5E951F72-2C3D-454D-81A3-C6DAE4C97D43}"/>
                </a:ext>
              </a:extLst>
            </p:cNvPr>
            <p:cNvSpPr/>
            <p:nvPr/>
          </p:nvSpPr>
          <p:spPr>
            <a:xfrm>
              <a:off x="2044403" y="2406143"/>
              <a:ext cx="1852183" cy="159551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5" name="グループ化 34">
            <a:extLst>
              <a:ext uri="{FF2B5EF4-FFF2-40B4-BE49-F238E27FC236}">
                <a16:creationId xmlns:a16="http://schemas.microsoft.com/office/drawing/2014/main" id="{476982B6-8238-472F-9A92-8AC2FA00BB6A}"/>
              </a:ext>
            </a:extLst>
          </p:cNvPr>
          <p:cNvGrpSpPr/>
          <p:nvPr/>
        </p:nvGrpSpPr>
        <p:grpSpPr>
          <a:xfrm>
            <a:off x="4800222" y="4841479"/>
            <a:ext cx="2241934" cy="1925330"/>
            <a:chOff x="370989" y="5155478"/>
            <a:chExt cx="2085227" cy="1790754"/>
          </a:xfrm>
        </p:grpSpPr>
        <p:sp>
          <p:nvSpPr>
            <p:cNvPr id="10" name="六角形 9">
              <a:extLst>
                <a:ext uri="{FF2B5EF4-FFF2-40B4-BE49-F238E27FC236}">
                  <a16:creationId xmlns:a16="http://schemas.microsoft.com/office/drawing/2014/main" id="{3C410367-0824-4CD5-BEB6-4A0E8F9BF7BD}"/>
                </a:ext>
              </a:extLst>
            </p:cNvPr>
            <p:cNvSpPr/>
            <p:nvPr/>
          </p:nvSpPr>
          <p:spPr>
            <a:xfrm rot="10800000">
              <a:off x="546599" y="5155478"/>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1" name="六角形 10">
              <a:extLst>
                <a:ext uri="{FF2B5EF4-FFF2-40B4-BE49-F238E27FC236}">
                  <a16:creationId xmlns:a16="http://schemas.microsoft.com/office/drawing/2014/main" id="{01E419BE-995D-45D3-902A-9B77DDAD42B6}"/>
                </a:ext>
              </a:extLst>
            </p:cNvPr>
            <p:cNvSpPr/>
            <p:nvPr/>
          </p:nvSpPr>
          <p:spPr>
            <a:xfrm rot="10800000">
              <a:off x="370989" y="5205610"/>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7" name="グループ化 16">
            <a:extLst>
              <a:ext uri="{FF2B5EF4-FFF2-40B4-BE49-F238E27FC236}">
                <a16:creationId xmlns:a16="http://schemas.microsoft.com/office/drawing/2014/main" id="{1F364D11-135B-45C5-9DF3-43557C9E80C2}"/>
              </a:ext>
            </a:extLst>
          </p:cNvPr>
          <p:cNvGrpSpPr/>
          <p:nvPr/>
        </p:nvGrpSpPr>
        <p:grpSpPr>
          <a:xfrm>
            <a:off x="5511517" y="2065983"/>
            <a:ext cx="1530638" cy="1240769"/>
            <a:chOff x="2475397" y="834264"/>
            <a:chExt cx="1423650" cy="1154042"/>
          </a:xfrm>
        </p:grpSpPr>
        <p:sp>
          <p:nvSpPr>
            <p:cNvPr id="14" name="六角形 13">
              <a:extLst>
                <a:ext uri="{FF2B5EF4-FFF2-40B4-BE49-F238E27FC236}">
                  <a16:creationId xmlns:a16="http://schemas.microsoft.com/office/drawing/2014/main" id="{58C80235-7870-4A64-8793-FA7BDD4B80F2}"/>
                </a:ext>
              </a:extLst>
            </p:cNvPr>
            <p:cNvSpPr/>
            <p:nvPr/>
          </p:nvSpPr>
          <p:spPr>
            <a:xfrm>
              <a:off x="2672103"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5" name="六角形 14">
              <a:extLst>
                <a:ext uri="{FF2B5EF4-FFF2-40B4-BE49-F238E27FC236}">
                  <a16:creationId xmlns:a16="http://schemas.microsoft.com/office/drawing/2014/main" id="{A1F9EB93-1D35-46BA-8737-969A34605842}"/>
                </a:ext>
              </a:extLst>
            </p:cNvPr>
            <p:cNvSpPr/>
            <p:nvPr/>
          </p:nvSpPr>
          <p:spPr>
            <a:xfrm>
              <a:off x="2475397" y="9047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1" name="グループ化 20">
            <a:extLst>
              <a:ext uri="{FF2B5EF4-FFF2-40B4-BE49-F238E27FC236}">
                <a16:creationId xmlns:a16="http://schemas.microsoft.com/office/drawing/2014/main" id="{595A02CD-353E-4390-8A97-9EF57AC0F740}"/>
              </a:ext>
            </a:extLst>
          </p:cNvPr>
          <p:cNvGrpSpPr/>
          <p:nvPr/>
        </p:nvGrpSpPr>
        <p:grpSpPr>
          <a:xfrm>
            <a:off x="5473642" y="788031"/>
            <a:ext cx="1530638" cy="1306063"/>
            <a:chOff x="4466536" y="676114"/>
            <a:chExt cx="1423650" cy="1214772"/>
          </a:xfrm>
        </p:grpSpPr>
        <p:sp>
          <p:nvSpPr>
            <p:cNvPr id="19" name="六角形 18">
              <a:extLst>
                <a:ext uri="{FF2B5EF4-FFF2-40B4-BE49-F238E27FC236}">
                  <a16:creationId xmlns:a16="http://schemas.microsoft.com/office/drawing/2014/main" id="{3C916288-18DD-4C64-B013-482B0693D7F2}"/>
                </a:ext>
              </a:extLst>
            </p:cNvPr>
            <p:cNvSpPr/>
            <p:nvPr/>
          </p:nvSpPr>
          <p:spPr>
            <a:xfrm>
              <a:off x="4466536"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0" name="六角形 19">
              <a:extLst>
                <a:ext uri="{FF2B5EF4-FFF2-40B4-BE49-F238E27FC236}">
                  <a16:creationId xmlns:a16="http://schemas.microsoft.com/office/drawing/2014/main" id="{82F38FEE-867B-47D0-A1EA-F3DCF2914DCA}"/>
                </a:ext>
              </a:extLst>
            </p:cNvPr>
            <p:cNvSpPr/>
            <p:nvPr/>
          </p:nvSpPr>
          <p:spPr>
            <a:xfrm>
              <a:off x="4631610" y="6761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7" name="グループ化 26">
            <a:extLst>
              <a:ext uri="{FF2B5EF4-FFF2-40B4-BE49-F238E27FC236}">
                <a16:creationId xmlns:a16="http://schemas.microsoft.com/office/drawing/2014/main" id="{97DCC878-8E49-4A47-82AD-66C201EB3E22}"/>
              </a:ext>
            </a:extLst>
          </p:cNvPr>
          <p:cNvGrpSpPr/>
          <p:nvPr/>
        </p:nvGrpSpPr>
        <p:grpSpPr>
          <a:xfrm>
            <a:off x="3909418" y="171223"/>
            <a:ext cx="1897143" cy="1581493"/>
            <a:chOff x="2587183" y="2699343"/>
            <a:chExt cx="1764537" cy="1470950"/>
          </a:xfrm>
        </p:grpSpPr>
        <p:sp>
          <p:nvSpPr>
            <p:cNvPr id="23" name="六角形 22">
              <a:extLst>
                <a:ext uri="{FF2B5EF4-FFF2-40B4-BE49-F238E27FC236}">
                  <a16:creationId xmlns:a16="http://schemas.microsoft.com/office/drawing/2014/main" id="{FBA166F3-4A53-4839-B677-9F0711174789}"/>
                </a:ext>
              </a:extLst>
            </p:cNvPr>
            <p:cNvSpPr/>
            <p:nvPr/>
          </p:nvSpPr>
          <p:spPr>
            <a:xfrm>
              <a:off x="2587183" y="2780618"/>
              <a:ext cx="1579383" cy="138967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4" name="六角形 23">
              <a:extLst>
                <a:ext uri="{FF2B5EF4-FFF2-40B4-BE49-F238E27FC236}">
                  <a16:creationId xmlns:a16="http://schemas.microsoft.com/office/drawing/2014/main" id="{E61BD551-6C48-4115-95BF-EA880C3DD0FD}"/>
                </a:ext>
              </a:extLst>
            </p:cNvPr>
            <p:cNvSpPr/>
            <p:nvPr/>
          </p:nvSpPr>
          <p:spPr>
            <a:xfrm>
              <a:off x="2772549" y="2699343"/>
              <a:ext cx="1579171" cy="138967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8" name="グループ化 27">
            <a:extLst>
              <a:ext uri="{FF2B5EF4-FFF2-40B4-BE49-F238E27FC236}">
                <a16:creationId xmlns:a16="http://schemas.microsoft.com/office/drawing/2014/main" id="{267B9FF3-3197-4C0D-8718-B8CA0A6DFC8D}"/>
              </a:ext>
            </a:extLst>
          </p:cNvPr>
          <p:cNvGrpSpPr/>
          <p:nvPr/>
        </p:nvGrpSpPr>
        <p:grpSpPr>
          <a:xfrm>
            <a:off x="5541538" y="3435325"/>
            <a:ext cx="1873913" cy="1581493"/>
            <a:chOff x="4236398" y="2659235"/>
            <a:chExt cx="1742931" cy="1470950"/>
          </a:xfrm>
        </p:grpSpPr>
        <p:sp>
          <p:nvSpPr>
            <p:cNvPr id="25" name="六角形 24">
              <a:extLst>
                <a:ext uri="{FF2B5EF4-FFF2-40B4-BE49-F238E27FC236}">
                  <a16:creationId xmlns:a16="http://schemas.microsoft.com/office/drawing/2014/main" id="{C85BB73F-810B-471E-AA85-833B078759D2}"/>
                </a:ext>
              </a:extLst>
            </p:cNvPr>
            <p:cNvSpPr/>
            <p:nvPr/>
          </p:nvSpPr>
          <p:spPr>
            <a:xfrm>
              <a:off x="4399946" y="2740510"/>
              <a:ext cx="1579383" cy="138967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6" name="六角形 25">
              <a:extLst>
                <a:ext uri="{FF2B5EF4-FFF2-40B4-BE49-F238E27FC236}">
                  <a16:creationId xmlns:a16="http://schemas.microsoft.com/office/drawing/2014/main" id="{2F6622F2-C7BE-4A90-B564-6477DDD2210B}"/>
                </a:ext>
              </a:extLst>
            </p:cNvPr>
            <p:cNvSpPr/>
            <p:nvPr/>
          </p:nvSpPr>
          <p:spPr>
            <a:xfrm>
              <a:off x="4236398" y="2659235"/>
              <a:ext cx="1579171" cy="138967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3" name="グループ化 32">
            <a:extLst>
              <a:ext uri="{FF2B5EF4-FFF2-40B4-BE49-F238E27FC236}">
                <a16:creationId xmlns:a16="http://schemas.microsoft.com/office/drawing/2014/main" id="{7E71B1A7-8E99-4467-83C2-A768BE2FF89B}"/>
              </a:ext>
            </a:extLst>
          </p:cNvPr>
          <p:cNvGrpSpPr/>
          <p:nvPr/>
        </p:nvGrpSpPr>
        <p:grpSpPr>
          <a:xfrm>
            <a:off x="3412690" y="3426374"/>
            <a:ext cx="2345423" cy="2011572"/>
            <a:chOff x="4168964" y="4997056"/>
            <a:chExt cx="2181483" cy="1870968"/>
          </a:xfrm>
        </p:grpSpPr>
        <p:sp>
          <p:nvSpPr>
            <p:cNvPr id="29" name="六角形 28">
              <a:extLst>
                <a:ext uri="{FF2B5EF4-FFF2-40B4-BE49-F238E27FC236}">
                  <a16:creationId xmlns:a16="http://schemas.microsoft.com/office/drawing/2014/main" id="{F635DF16-46AE-4B33-9E74-F9AC33921B20}"/>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0" name="六角形 29">
              <a:extLst>
                <a:ext uri="{FF2B5EF4-FFF2-40B4-BE49-F238E27FC236}">
                  <a16:creationId xmlns:a16="http://schemas.microsoft.com/office/drawing/2014/main" id="{F6F9321B-81F0-482B-B285-7171B55D55C9}"/>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4" name="グループ化 33">
            <a:extLst>
              <a:ext uri="{FF2B5EF4-FFF2-40B4-BE49-F238E27FC236}">
                <a16:creationId xmlns:a16="http://schemas.microsoft.com/office/drawing/2014/main" id="{7CA84DED-5C42-40AF-A863-10C067F108BE}"/>
              </a:ext>
            </a:extLst>
          </p:cNvPr>
          <p:cNvGrpSpPr/>
          <p:nvPr/>
        </p:nvGrpSpPr>
        <p:grpSpPr>
          <a:xfrm>
            <a:off x="2694488" y="7217213"/>
            <a:ext cx="2368541" cy="2024507"/>
            <a:chOff x="2419514" y="6693507"/>
            <a:chExt cx="2202985" cy="1882998"/>
          </a:xfrm>
        </p:grpSpPr>
        <p:sp>
          <p:nvSpPr>
            <p:cNvPr id="31" name="六角形 30">
              <a:extLst>
                <a:ext uri="{FF2B5EF4-FFF2-40B4-BE49-F238E27FC236}">
                  <a16:creationId xmlns:a16="http://schemas.microsoft.com/office/drawing/2014/main" id="{00E4FD95-BC5A-453A-89CF-7C6D1B9E640B}"/>
                </a:ext>
              </a:extLst>
            </p:cNvPr>
            <p:cNvSpPr/>
            <p:nvPr/>
          </p:nvSpPr>
          <p:spPr>
            <a:xfrm rot="10800000">
              <a:off x="2419514" y="6835883"/>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2" name="六角形 31">
              <a:extLst>
                <a:ext uri="{FF2B5EF4-FFF2-40B4-BE49-F238E27FC236}">
                  <a16:creationId xmlns:a16="http://schemas.microsoft.com/office/drawing/2014/main" id="{F7234E73-249C-450A-A6B7-894BB62A2CD0}"/>
                </a:ext>
              </a:extLst>
            </p:cNvPr>
            <p:cNvSpPr/>
            <p:nvPr/>
          </p:nvSpPr>
          <p:spPr>
            <a:xfrm rot="10800000">
              <a:off x="2713136" y="6693507"/>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pic>
        <p:nvPicPr>
          <p:cNvPr id="36" name="図 35">
            <a:extLst>
              <a:ext uri="{FF2B5EF4-FFF2-40B4-BE49-F238E27FC236}">
                <a16:creationId xmlns:a16="http://schemas.microsoft.com/office/drawing/2014/main" id="{ED23DC74-30AF-4BEB-ADAD-B0FFEE2E1D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35" y="328781"/>
            <a:ext cx="2868073" cy="4084156"/>
          </a:xfrm>
          <a:prstGeom prst="rect">
            <a:avLst/>
          </a:prstGeom>
          <a:noFill/>
          <a:ln w="31750">
            <a:solidFill>
              <a:schemeClr val="tx2">
                <a:lumMod val="60000"/>
                <a:lumOff val="40000"/>
              </a:schemeClr>
            </a:solidFill>
          </a:ln>
        </p:spPr>
      </p:pic>
      <p:sp>
        <p:nvSpPr>
          <p:cNvPr id="37" name="テキスト ボックス 36">
            <a:extLst>
              <a:ext uri="{FF2B5EF4-FFF2-40B4-BE49-F238E27FC236}">
                <a16:creationId xmlns:a16="http://schemas.microsoft.com/office/drawing/2014/main" id="{763BFD56-1631-4AB7-B7DE-3B63F37893A7}"/>
              </a:ext>
            </a:extLst>
          </p:cNvPr>
          <p:cNvSpPr txBox="1"/>
          <p:nvPr/>
        </p:nvSpPr>
        <p:spPr>
          <a:xfrm>
            <a:off x="3077370" y="615959"/>
            <a:ext cx="2367246" cy="568969"/>
          </a:xfrm>
          <a:prstGeom prst="rect">
            <a:avLst/>
          </a:prstGeom>
          <a:noFill/>
        </p:spPr>
        <p:txBody>
          <a:bodyPr wrap="square" rtlCol="0">
            <a:spAutoFit/>
          </a:bodyPr>
          <a:lstStyle/>
          <a:p>
            <a:r>
              <a:rPr kumimoji="1" lang="en-US" altLang="ja-JP" sz="3010" dirty="0"/>
              <a:t>【2014</a:t>
            </a:r>
            <a:r>
              <a:rPr kumimoji="1" lang="ja-JP" altLang="en-US" sz="3010" dirty="0"/>
              <a:t>年</a:t>
            </a:r>
            <a:r>
              <a:rPr kumimoji="1" lang="en-US" altLang="ja-JP" sz="3010" dirty="0"/>
              <a:t>】</a:t>
            </a:r>
            <a:endParaRPr kumimoji="1" lang="ja-JP" altLang="en-US" sz="3010" dirty="0"/>
          </a:p>
        </p:txBody>
      </p:sp>
      <p:sp>
        <p:nvSpPr>
          <p:cNvPr id="38" name="テキスト ボックス 37">
            <a:extLst>
              <a:ext uri="{FF2B5EF4-FFF2-40B4-BE49-F238E27FC236}">
                <a16:creationId xmlns:a16="http://schemas.microsoft.com/office/drawing/2014/main" id="{D5F235F4-0D7B-4B90-89F4-FAB832B422C5}"/>
              </a:ext>
            </a:extLst>
          </p:cNvPr>
          <p:cNvSpPr txBox="1"/>
          <p:nvPr/>
        </p:nvSpPr>
        <p:spPr>
          <a:xfrm>
            <a:off x="3526067" y="1355443"/>
            <a:ext cx="3745551" cy="1924407"/>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部会長会議の開催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JCI</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との意見交換会の開催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2</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回業務体験発表会の開催（東京）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メールかわら版の発刊</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会員証の裏面に行動規範抜粋を記載</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39" name="Picture 2">
            <a:extLst>
              <a:ext uri="{FF2B5EF4-FFF2-40B4-BE49-F238E27FC236}">
                <a16:creationId xmlns:a16="http://schemas.microsoft.com/office/drawing/2014/main" id="{33D14B34-0140-4E07-AB7C-05CB8E6737BD}"/>
              </a:ext>
            </a:extLst>
          </p:cNvPr>
          <p:cNvPicPr>
            <a:picLocks noChangeAspect="1"/>
          </p:cNvPicPr>
          <p:nvPr/>
        </p:nvPicPr>
        <p:blipFill>
          <a:blip r:embed="rId3" cstate="print"/>
          <a:srcRect l="24449" t="13228" r="17008" b="49606"/>
          <a:stretch>
            <a:fillRect/>
          </a:stretch>
        </p:blipFill>
        <p:spPr bwMode="auto">
          <a:xfrm>
            <a:off x="294150" y="7089357"/>
            <a:ext cx="6829004" cy="3251256"/>
          </a:xfrm>
          <a:prstGeom prst="rect">
            <a:avLst/>
          </a:prstGeom>
          <a:noFill/>
          <a:ln w="31750">
            <a:solidFill>
              <a:schemeClr val="tx2">
                <a:lumMod val="60000"/>
                <a:lumOff val="40000"/>
              </a:schemeClr>
            </a:solidFill>
          </a:ln>
        </p:spPr>
      </p:pic>
      <p:sp>
        <p:nvSpPr>
          <p:cNvPr id="40" name="テキスト ボックス 39">
            <a:extLst>
              <a:ext uri="{FF2B5EF4-FFF2-40B4-BE49-F238E27FC236}">
                <a16:creationId xmlns:a16="http://schemas.microsoft.com/office/drawing/2014/main" id="{B47E9D02-2A03-4B15-A9A6-5876A1E67A3E}"/>
              </a:ext>
            </a:extLst>
          </p:cNvPr>
          <p:cNvSpPr txBox="1"/>
          <p:nvPr/>
        </p:nvSpPr>
        <p:spPr>
          <a:xfrm>
            <a:off x="3126513" y="4084948"/>
            <a:ext cx="2367246" cy="568969"/>
          </a:xfrm>
          <a:prstGeom prst="rect">
            <a:avLst/>
          </a:prstGeom>
          <a:noFill/>
        </p:spPr>
        <p:txBody>
          <a:bodyPr wrap="square" rtlCol="0">
            <a:spAutoFit/>
          </a:bodyPr>
          <a:lstStyle/>
          <a:p>
            <a:r>
              <a:rPr kumimoji="1" lang="en-US" altLang="ja-JP" sz="3010" dirty="0"/>
              <a:t>【2015</a:t>
            </a:r>
            <a:r>
              <a:rPr kumimoji="1" lang="ja-JP" altLang="en-US" sz="3010" dirty="0"/>
              <a:t>年</a:t>
            </a:r>
            <a:r>
              <a:rPr kumimoji="1" lang="en-US" altLang="ja-JP" sz="3010" dirty="0"/>
              <a:t>】</a:t>
            </a:r>
            <a:endParaRPr kumimoji="1" lang="ja-JP" altLang="en-US" sz="3010" dirty="0"/>
          </a:p>
        </p:txBody>
      </p:sp>
      <p:sp>
        <p:nvSpPr>
          <p:cNvPr id="41" name="テキスト ボックス 40">
            <a:extLst>
              <a:ext uri="{FF2B5EF4-FFF2-40B4-BE49-F238E27FC236}">
                <a16:creationId xmlns:a16="http://schemas.microsoft.com/office/drawing/2014/main" id="{5085F085-63E1-4647-85A5-52C4ABC05088}"/>
              </a:ext>
            </a:extLst>
          </p:cNvPr>
          <p:cNvSpPr txBox="1"/>
          <p:nvPr/>
        </p:nvSpPr>
        <p:spPr>
          <a:xfrm>
            <a:off x="3503521" y="4768375"/>
            <a:ext cx="3745551" cy="1721092"/>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3</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回業務体験発表会の開催（石川県）</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石川県で合同見学会を開催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JCI</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との意見交換会の開催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JCI</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年次大会の国土交通省担当官による</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講演会で</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JCD</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を</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PR</a:t>
            </a:r>
          </a:p>
        </p:txBody>
      </p:sp>
      <p:pic>
        <p:nvPicPr>
          <p:cNvPr id="42" name="図 41">
            <a:extLst>
              <a:ext uri="{FF2B5EF4-FFF2-40B4-BE49-F238E27FC236}">
                <a16:creationId xmlns:a16="http://schemas.microsoft.com/office/drawing/2014/main" id="{05ECC908-D7DE-4450-AFED-FE6F5711D8DB}"/>
              </a:ext>
            </a:extLst>
          </p:cNvPr>
          <p:cNvPicPr>
            <a:picLocks noChangeAspect="1"/>
          </p:cNvPicPr>
          <p:nvPr/>
        </p:nvPicPr>
        <p:blipFill rotWithShape="1">
          <a:blip r:embed="rId4">
            <a:extLst>
              <a:ext uri="{28A0092B-C50C-407E-A947-70E740481C1C}">
                <a14:useLocalDpi xmlns:a14="http://schemas.microsoft.com/office/drawing/2010/main" val="0"/>
              </a:ext>
            </a:extLst>
          </a:blip>
          <a:srcRect l="11676" t="6973" r="11504"/>
          <a:stretch/>
        </p:blipFill>
        <p:spPr bwMode="auto">
          <a:xfrm>
            <a:off x="303575" y="4409986"/>
            <a:ext cx="2864201" cy="2620270"/>
          </a:xfrm>
          <a:prstGeom prst="rect">
            <a:avLst/>
          </a:prstGeom>
          <a:noFill/>
          <a:ln w="31750">
            <a:solidFill>
              <a:schemeClr val="tx2">
                <a:lumMod val="60000"/>
                <a:lumOff val="40000"/>
              </a:schemeClr>
            </a:solidFill>
          </a:ln>
        </p:spPr>
      </p:pic>
    </p:spTree>
    <p:extLst>
      <p:ext uri="{BB962C8B-B14F-4D97-AF65-F5344CB8AC3E}">
        <p14:creationId xmlns:p14="http://schemas.microsoft.com/office/powerpoint/2010/main" val="82054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B64474-DBA3-456B-9069-14666B0BDA15}"/>
              </a:ext>
            </a:extLst>
          </p:cNvPr>
          <p:cNvSpPr/>
          <p:nvPr/>
        </p:nvSpPr>
        <p:spPr>
          <a:xfrm>
            <a:off x="379987" y="339767"/>
            <a:ext cx="6804211" cy="100122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36" dirty="0"/>
          </a:p>
        </p:txBody>
      </p:sp>
      <p:grpSp>
        <p:nvGrpSpPr>
          <p:cNvPr id="2" name="グループ化 1">
            <a:extLst>
              <a:ext uri="{FF2B5EF4-FFF2-40B4-BE49-F238E27FC236}">
                <a16:creationId xmlns:a16="http://schemas.microsoft.com/office/drawing/2014/main" id="{AC3CCA54-DBA0-45D7-8023-E4F8229D4DD3}"/>
              </a:ext>
            </a:extLst>
          </p:cNvPr>
          <p:cNvGrpSpPr/>
          <p:nvPr/>
        </p:nvGrpSpPr>
        <p:grpSpPr>
          <a:xfrm>
            <a:off x="5738865" y="507499"/>
            <a:ext cx="861022" cy="775565"/>
            <a:chOff x="2044403" y="2250810"/>
            <a:chExt cx="2044261" cy="1750843"/>
          </a:xfrm>
        </p:grpSpPr>
        <p:sp>
          <p:nvSpPr>
            <p:cNvPr id="5" name="六角形 4">
              <a:extLst>
                <a:ext uri="{FF2B5EF4-FFF2-40B4-BE49-F238E27FC236}">
                  <a16:creationId xmlns:a16="http://schemas.microsoft.com/office/drawing/2014/main" id="{CFDD17F7-81DD-4AE9-B406-6E10477E0DD9}"/>
                </a:ext>
              </a:extLst>
            </p:cNvPr>
            <p:cNvSpPr/>
            <p:nvPr/>
          </p:nvSpPr>
          <p:spPr>
            <a:xfrm>
              <a:off x="2236233" y="2250810"/>
              <a:ext cx="1852431" cy="1595510"/>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6" name="六角形 5">
              <a:extLst>
                <a:ext uri="{FF2B5EF4-FFF2-40B4-BE49-F238E27FC236}">
                  <a16:creationId xmlns:a16="http://schemas.microsoft.com/office/drawing/2014/main" id="{5E951F72-2C3D-454D-81A3-C6DAE4C97D43}"/>
                </a:ext>
              </a:extLst>
            </p:cNvPr>
            <p:cNvSpPr/>
            <p:nvPr/>
          </p:nvSpPr>
          <p:spPr>
            <a:xfrm>
              <a:off x="2044403" y="2406143"/>
              <a:ext cx="1852183" cy="1595510"/>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2" name="グループ化 11">
            <a:extLst>
              <a:ext uri="{FF2B5EF4-FFF2-40B4-BE49-F238E27FC236}">
                <a16:creationId xmlns:a16="http://schemas.microsoft.com/office/drawing/2014/main" id="{48943402-D7F8-4BA3-9BF4-741DF03B545A}"/>
              </a:ext>
            </a:extLst>
          </p:cNvPr>
          <p:cNvGrpSpPr/>
          <p:nvPr/>
        </p:nvGrpSpPr>
        <p:grpSpPr>
          <a:xfrm>
            <a:off x="6169376" y="1541869"/>
            <a:ext cx="884368" cy="706757"/>
            <a:chOff x="555525" y="2102368"/>
            <a:chExt cx="1555269" cy="1212921"/>
          </a:xfrm>
        </p:grpSpPr>
        <p:sp>
          <p:nvSpPr>
            <p:cNvPr id="7" name="六角形 6">
              <a:extLst>
                <a:ext uri="{FF2B5EF4-FFF2-40B4-BE49-F238E27FC236}">
                  <a16:creationId xmlns:a16="http://schemas.microsoft.com/office/drawing/2014/main" id="{89871BDE-4F9B-4CFE-8A7C-390E581F3E84}"/>
                </a:ext>
              </a:extLst>
            </p:cNvPr>
            <p:cNvSpPr/>
            <p:nvPr/>
          </p:nvSpPr>
          <p:spPr>
            <a:xfrm>
              <a:off x="883850" y="2258667"/>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8" name="六角形 7">
              <a:extLst>
                <a:ext uri="{FF2B5EF4-FFF2-40B4-BE49-F238E27FC236}">
                  <a16:creationId xmlns:a16="http://schemas.microsoft.com/office/drawing/2014/main" id="{21E0D1AC-4F1D-4B39-B6E8-46B0396E3E65}"/>
                </a:ext>
              </a:extLst>
            </p:cNvPr>
            <p:cNvSpPr/>
            <p:nvPr/>
          </p:nvSpPr>
          <p:spPr>
            <a:xfrm>
              <a:off x="555525" y="2102368"/>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5" name="グループ化 34">
            <a:extLst>
              <a:ext uri="{FF2B5EF4-FFF2-40B4-BE49-F238E27FC236}">
                <a16:creationId xmlns:a16="http://schemas.microsoft.com/office/drawing/2014/main" id="{476982B6-8238-472F-9A92-8AC2FA00BB6A}"/>
              </a:ext>
            </a:extLst>
          </p:cNvPr>
          <p:cNvGrpSpPr/>
          <p:nvPr/>
        </p:nvGrpSpPr>
        <p:grpSpPr>
          <a:xfrm>
            <a:off x="5083929" y="1521544"/>
            <a:ext cx="800314" cy="696364"/>
            <a:chOff x="370989" y="5155478"/>
            <a:chExt cx="2085227" cy="1790754"/>
          </a:xfrm>
        </p:grpSpPr>
        <p:sp>
          <p:nvSpPr>
            <p:cNvPr id="10" name="六角形 9">
              <a:extLst>
                <a:ext uri="{FF2B5EF4-FFF2-40B4-BE49-F238E27FC236}">
                  <a16:creationId xmlns:a16="http://schemas.microsoft.com/office/drawing/2014/main" id="{3C410367-0824-4CD5-BEB6-4A0E8F9BF7BD}"/>
                </a:ext>
              </a:extLst>
            </p:cNvPr>
            <p:cNvSpPr/>
            <p:nvPr/>
          </p:nvSpPr>
          <p:spPr>
            <a:xfrm rot="10800000">
              <a:off x="546599" y="5155478"/>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1" name="六角形 10">
              <a:extLst>
                <a:ext uri="{FF2B5EF4-FFF2-40B4-BE49-F238E27FC236}">
                  <a16:creationId xmlns:a16="http://schemas.microsoft.com/office/drawing/2014/main" id="{01E419BE-995D-45D3-902A-9B77DDAD42B6}"/>
                </a:ext>
              </a:extLst>
            </p:cNvPr>
            <p:cNvSpPr/>
            <p:nvPr/>
          </p:nvSpPr>
          <p:spPr>
            <a:xfrm rot="10800000">
              <a:off x="370989" y="5205610"/>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17" name="グループ化 16">
            <a:extLst>
              <a:ext uri="{FF2B5EF4-FFF2-40B4-BE49-F238E27FC236}">
                <a16:creationId xmlns:a16="http://schemas.microsoft.com/office/drawing/2014/main" id="{1F364D11-135B-45C5-9DF3-43557C9E80C2}"/>
              </a:ext>
            </a:extLst>
          </p:cNvPr>
          <p:cNvGrpSpPr/>
          <p:nvPr/>
        </p:nvGrpSpPr>
        <p:grpSpPr>
          <a:xfrm>
            <a:off x="908608" y="3326084"/>
            <a:ext cx="980928" cy="892932"/>
            <a:chOff x="2475397" y="834264"/>
            <a:chExt cx="1423650" cy="1154042"/>
          </a:xfrm>
        </p:grpSpPr>
        <p:sp>
          <p:nvSpPr>
            <p:cNvPr id="14" name="六角形 13">
              <a:extLst>
                <a:ext uri="{FF2B5EF4-FFF2-40B4-BE49-F238E27FC236}">
                  <a16:creationId xmlns:a16="http://schemas.microsoft.com/office/drawing/2014/main" id="{58C80235-7870-4A64-8793-FA7BDD4B80F2}"/>
                </a:ext>
              </a:extLst>
            </p:cNvPr>
            <p:cNvSpPr/>
            <p:nvPr/>
          </p:nvSpPr>
          <p:spPr>
            <a:xfrm>
              <a:off x="2672103"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15" name="六角形 14">
              <a:extLst>
                <a:ext uri="{FF2B5EF4-FFF2-40B4-BE49-F238E27FC236}">
                  <a16:creationId xmlns:a16="http://schemas.microsoft.com/office/drawing/2014/main" id="{A1F9EB93-1D35-46BA-8737-969A34605842}"/>
                </a:ext>
              </a:extLst>
            </p:cNvPr>
            <p:cNvSpPr/>
            <p:nvPr/>
          </p:nvSpPr>
          <p:spPr>
            <a:xfrm>
              <a:off x="2475397" y="9047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1" name="グループ化 20">
            <a:extLst>
              <a:ext uri="{FF2B5EF4-FFF2-40B4-BE49-F238E27FC236}">
                <a16:creationId xmlns:a16="http://schemas.microsoft.com/office/drawing/2014/main" id="{595A02CD-353E-4390-8A97-9EF57AC0F740}"/>
              </a:ext>
            </a:extLst>
          </p:cNvPr>
          <p:cNvGrpSpPr/>
          <p:nvPr/>
        </p:nvGrpSpPr>
        <p:grpSpPr>
          <a:xfrm>
            <a:off x="5879478" y="5971135"/>
            <a:ext cx="1174266" cy="1027929"/>
            <a:chOff x="4466536" y="676114"/>
            <a:chExt cx="1423650" cy="1214772"/>
          </a:xfrm>
        </p:grpSpPr>
        <p:sp>
          <p:nvSpPr>
            <p:cNvPr id="19" name="六角形 18">
              <a:extLst>
                <a:ext uri="{FF2B5EF4-FFF2-40B4-BE49-F238E27FC236}">
                  <a16:creationId xmlns:a16="http://schemas.microsoft.com/office/drawing/2014/main" id="{3C916288-18DD-4C64-B013-482B0693D7F2}"/>
                </a:ext>
              </a:extLst>
            </p:cNvPr>
            <p:cNvSpPr/>
            <p:nvPr/>
          </p:nvSpPr>
          <p:spPr>
            <a:xfrm>
              <a:off x="4466536" y="834264"/>
              <a:ext cx="1226944" cy="1056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0" name="六角形 19">
              <a:extLst>
                <a:ext uri="{FF2B5EF4-FFF2-40B4-BE49-F238E27FC236}">
                  <a16:creationId xmlns:a16="http://schemas.microsoft.com/office/drawing/2014/main" id="{82F38FEE-867B-47D0-A1EA-F3DCF2914DCA}"/>
                </a:ext>
              </a:extLst>
            </p:cNvPr>
            <p:cNvSpPr/>
            <p:nvPr/>
          </p:nvSpPr>
          <p:spPr>
            <a:xfrm>
              <a:off x="4631610" y="676114"/>
              <a:ext cx="1258576" cy="1083592"/>
            </a:xfrm>
            <a:prstGeom prst="hexagon">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28" name="グループ化 27">
            <a:extLst>
              <a:ext uri="{FF2B5EF4-FFF2-40B4-BE49-F238E27FC236}">
                <a16:creationId xmlns:a16="http://schemas.microsoft.com/office/drawing/2014/main" id="{267B9FF3-3197-4C0D-8718-B8CA0A6DFC8D}"/>
              </a:ext>
            </a:extLst>
          </p:cNvPr>
          <p:cNvGrpSpPr/>
          <p:nvPr/>
        </p:nvGrpSpPr>
        <p:grpSpPr>
          <a:xfrm>
            <a:off x="4474174" y="5701737"/>
            <a:ext cx="853600" cy="782414"/>
            <a:chOff x="4236398" y="2659235"/>
            <a:chExt cx="1742931" cy="1470950"/>
          </a:xfrm>
        </p:grpSpPr>
        <p:sp>
          <p:nvSpPr>
            <p:cNvPr id="25" name="六角形 24">
              <a:extLst>
                <a:ext uri="{FF2B5EF4-FFF2-40B4-BE49-F238E27FC236}">
                  <a16:creationId xmlns:a16="http://schemas.microsoft.com/office/drawing/2014/main" id="{C85BB73F-810B-471E-AA85-833B078759D2}"/>
                </a:ext>
              </a:extLst>
            </p:cNvPr>
            <p:cNvSpPr/>
            <p:nvPr/>
          </p:nvSpPr>
          <p:spPr>
            <a:xfrm>
              <a:off x="4399946" y="2740510"/>
              <a:ext cx="1579383" cy="1389675"/>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26" name="六角形 25">
              <a:extLst>
                <a:ext uri="{FF2B5EF4-FFF2-40B4-BE49-F238E27FC236}">
                  <a16:creationId xmlns:a16="http://schemas.microsoft.com/office/drawing/2014/main" id="{2F6622F2-C7BE-4A90-B564-6477DDD2210B}"/>
                </a:ext>
              </a:extLst>
            </p:cNvPr>
            <p:cNvSpPr/>
            <p:nvPr/>
          </p:nvSpPr>
          <p:spPr>
            <a:xfrm>
              <a:off x="4236398" y="2659235"/>
              <a:ext cx="1579171" cy="1389675"/>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3" name="グループ化 32">
            <a:extLst>
              <a:ext uri="{FF2B5EF4-FFF2-40B4-BE49-F238E27FC236}">
                <a16:creationId xmlns:a16="http://schemas.microsoft.com/office/drawing/2014/main" id="{7E71B1A7-8E99-4467-83C2-A768BE2FF89B}"/>
              </a:ext>
            </a:extLst>
          </p:cNvPr>
          <p:cNvGrpSpPr/>
          <p:nvPr/>
        </p:nvGrpSpPr>
        <p:grpSpPr>
          <a:xfrm>
            <a:off x="2088258" y="3966092"/>
            <a:ext cx="1096533" cy="1007395"/>
            <a:chOff x="4168964" y="4997056"/>
            <a:chExt cx="2181483" cy="1870968"/>
          </a:xfrm>
        </p:grpSpPr>
        <p:sp>
          <p:nvSpPr>
            <p:cNvPr id="29" name="六角形 28">
              <a:extLst>
                <a:ext uri="{FF2B5EF4-FFF2-40B4-BE49-F238E27FC236}">
                  <a16:creationId xmlns:a16="http://schemas.microsoft.com/office/drawing/2014/main" id="{F635DF16-46AE-4B33-9E74-F9AC33921B20}"/>
                </a:ext>
              </a:extLst>
            </p:cNvPr>
            <p:cNvSpPr/>
            <p:nvPr/>
          </p:nvSpPr>
          <p:spPr>
            <a:xfrm rot="10800000">
              <a:off x="4440830" y="5127402"/>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0" name="六角形 29">
              <a:extLst>
                <a:ext uri="{FF2B5EF4-FFF2-40B4-BE49-F238E27FC236}">
                  <a16:creationId xmlns:a16="http://schemas.microsoft.com/office/drawing/2014/main" id="{F6F9321B-81F0-482B-B285-7171B55D55C9}"/>
                </a:ext>
              </a:extLst>
            </p:cNvPr>
            <p:cNvSpPr/>
            <p:nvPr/>
          </p:nvSpPr>
          <p:spPr>
            <a:xfrm rot="10800000">
              <a:off x="4168964" y="4997056"/>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grpSp>
        <p:nvGrpSpPr>
          <p:cNvPr id="34" name="グループ化 33">
            <a:extLst>
              <a:ext uri="{FF2B5EF4-FFF2-40B4-BE49-F238E27FC236}">
                <a16:creationId xmlns:a16="http://schemas.microsoft.com/office/drawing/2014/main" id="{7CA84DED-5C42-40AF-A863-10C067F108BE}"/>
              </a:ext>
            </a:extLst>
          </p:cNvPr>
          <p:cNvGrpSpPr/>
          <p:nvPr/>
        </p:nvGrpSpPr>
        <p:grpSpPr>
          <a:xfrm>
            <a:off x="4688583" y="6928408"/>
            <a:ext cx="1128034" cy="996028"/>
            <a:chOff x="2419514" y="6693507"/>
            <a:chExt cx="2202985" cy="1882998"/>
          </a:xfrm>
        </p:grpSpPr>
        <p:sp>
          <p:nvSpPr>
            <p:cNvPr id="31" name="六角形 30">
              <a:extLst>
                <a:ext uri="{FF2B5EF4-FFF2-40B4-BE49-F238E27FC236}">
                  <a16:creationId xmlns:a16="http://schemas.microsoft.com/office/drawing/2014/main" id="{00E4FD95-BC5A-453A-89CF-7C6D1B9E640B}"/>
                </a:ext>
              </a:extLst>
            </p:cNvPr>
            <p:cNvSpPr/>
            <p:nvPr/>
          </p:nvSpPr>
          <p:spPr>
            <a:xfrm rot="10800000">
              <a:off x="2419514" y="6835883"/>
              <a:ext cx="1909617" cy="1740622"/>
            </a:xfrm>
            <a:prstGeom prst="hexagon">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sp>
          <p:nvSpPr>
            <p:cNvPr id="32" name="六角形 31">
              <a:extLst>
                <a:ext uri="{FF2B5EF4-FFF2-40B4-BE49-F238E27FC236}">
                  <a16:creationId xmlns:a16="http://schemas.microsoft.com/office/drawing/2014/main" id="{F7234E73-249C-450A-A6B7-894BB62A2CD0}"/>
                </a:ext>
              </a:extLst>
            </p:cNvPr>
            <p:cNvSpPr/>
            <p:nvPr/>
          </p:nvSpPr>
          <p:spPr>
            <a:xfrm rot="10800000">
              <a:off x="2713136" y="6693507"/>
              <a:ext cx="1909363" cy="17406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312" tIns="49155" rIns="98312" bIns="49155" numCol="1" spcCol="0" rtlCol="0" fromWordArt="0" anchor="ctr" anchorCtr="0" forceAA="0" compatLnSpc="1">
              <a:prstTxWarp prst="textNoShape">
                <a:avLst/>
              </a:prstTxWarp>
              <a:noAutofit/>
            </a:bodyPr>
            <a:lstStyle/>
            <a:p>
              <a:endParaRPr lang="ja-JP" altLang="en-US" sz="2036"/>
            </a:p>
          </p:txBody>
        </p:sp>
      </p:grpSp>
      <p:pic>
        <p:nvPicPr>
          <p:cNvPr id="36" name="図 35">
            <a:extLst>
              <a:ext uri="{FF2B5EF4-FFF2-40B4-BE49-F238E27FC236}">
                <a16:creationId xmlns:a16="http://schemas.microsoft.com/office/drawing/2014/main" id="{064BD25B-FF05-4A28-9122-8FC78D154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520169" y="2354261"/>
            <a:ext cx="3716689" cy="2786791"/>
          </a:xfrm>
          <a:prstGeom prst="rect">
            <a:avLst/>
          </a:prstGeom>
          <a:noFill/>
          <a:ln w="25400">
            <a:solidFill>
              <a:schemeClr val="tx2">
                <a:lumMod val="60000"/>
                <a:lumOff val="40000"/>
              </a:schemeClr>
            </a:solidFill>
          </a:ln>
        </p:spPr>
      </p:pic>
      <p:pic>
        <p:nvPicPr>
          <p:cNvPr id="9" name="図 8">
            <a:extLst>
              <a:ext uri="{FF2B5EF4-FFF2-40B4-BE49-F238E27FC236}">
                <a16:creationId xmlns:a16="http://schemas.microsoft.com/office/drawing/2014/main" id="{44F13BA6-8AD7-4794-A65F-DA38B9B29C22}"/>
              </a:ext>
            </a:extLst>
          </p:cNvPr>
          <p:cNvPicPr>
            <a:picLocks noChangeAspect="1"/>
          </p:cNvPicPr>
          <p:nvPr/>
        </p:nvPicPr>
        <p:blipFill rotWithShape="1">
          <a:blip r:embed="rId3">
            <a:extLst>
              <a:ext uri="{28A0092B-C50C-407E-A947-70E740481C1C}">
                <a14:useLocalDpi xmlns:a14="http://schemas.microsoft.com/office/drawing/2010/main" val="0"/>
              </a:ext>
            </a:extLst>
          </a:blip>
          <a:srcRect l="1617" r="5378"/>
          <a:stretch/>
        </p:blipFill>
        <p:spPr>
          <a:xfrm>
            <a:off x="267199" y="5216375"/>
            <a:ext cx="3887773" cy="2786791"/>
          </a:xfrm>
          <a:prstGeom prst="rect">
            <a:avLst/>
          </a:prstGeom>
          <a:ln w="25400">
            <a:solidFill>
              <a:schemeClr val="tx2">
                <a:lumMod val="60000"/>
                <a:lumOff val="40000"/>
              </a:schemeClr>
            </a:solidFill>
          </a:ln>
        </p:spPr>
      </p:pic>
      <p:sp>
        <p:nvSpPr>
          <p:cNvPr id="38" name="テキスト ボックス 37">
            <a:extLst>
              <a:ext uri="{FF2B5EF4-FFF2-40B4-BE49-F238E27FC236}">
                <a16:creationId xmlns:a16="http://schemas.microsoft.com/office/drawing/2014/main" id="{8D5670C3-99F8-4DBB-B337-08D47D02F9CA}"/>
              </a:ext>
            </a:extLst>
          </p:cNvPr>
          <p:cNvSpPr txBox="1"/>
          <p:nvPr/>
        </p:nvSpPr>
        <p:spPr>
          <a:xfrm>
            <a:off x="660121" y="1141550"/>
            <a:ext cx="5407763" cy="1924407"/>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「コンクリート診断士会のこれからを考える討論会」の開催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コンクリート診断士技術力向上研修会の開催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4</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回業務体験発表会の開催（東京）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法人会員の保有技術を</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HP</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に掲載</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部会長会議を年</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2</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回開催とした</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4BEB347D-793A-49E6-81B7-B9AD1712E0E3}"/>
              </a:ext>
            </a:extLst>
          </p:cNvPr>
          <p:cNvSpPr txBox="1"/>
          <p:nvPr/>
        </p:nvSpPr>
        <p:spPr>
          <a:xfrm>
            <a:off x="289015" y="510202"/>
            <a:ext cx="2367246" cy="568969"/>
          </a:xfrm>
          <a:prstGeom prst="rect">
            <a:avLst/>
          </a:prstGeom>
          <a:noFill/>
        </p:spPr>
        <p:txBody>
          <a:bodyPr wrap="square" rtlCol="0">
            <a:spAutoFit/>
          </a:bodyPr>
          <a:lstStyle/>
          <a:p>
            <a:r>
              <a:rPr kumimoji="1" lang="en-US" altLang="ja-JP" sz="3010" dirty="0"/>
              <a:t>【2016</a:t>
            </a:r>
            <a:r>
              <a:rPr kumimoji="1" lang="ja-JP" altLang="en-US" sz="3010" dirty="0"/>
              <a:t>年</a:t>
            </a:r>
            <a:r>
              <a:rPr kumimoji="1" lang="en-US" altLang="ja-JP" sz="3010" dirty="0"/>
              <a:t>】</a:t>
            </a:r>
            <a:endParaRPr kumimoji="1" lang="ja-JP" altLang="en-US" sz="3010" dirty="0"/>
          </a:p>
        </p:txBody>
      </p:sp>
      <p:sp>
        <p:nvSpPr>
          <p:cNvPr id="39" name="テキスト ボックス 38">
            <a:extLst>
              <a:ext uri="{FF2B5EF4-FFF2-40B4-BE49-F238E27FC236}">
                <a16:creationId xmlns:a16="http://schemas.microsoft.com/office/drawing/2014/main" id="{FB9A0FE2-B74F-454F-A9D0-42A6FD281587}"/>
              </a:ext>
            </a:extLst>
          </p:cNvPr>
          <p:cNvSpPr txBox="1"/>
          <p:nvPr/>
        </p:nvSpPr>
        <p:spPr>
          <a:xfrm>
            <a:off x="336670" y="8034967"/>
            <a:ext cx="2367246" cy="568969"/>
          </a:xfrm>
          <a:prstGeom prst="rect">
            <a:avLst/>
          </a:prstGeom>
          <a:noFill/>
        </p:spPr>
        <p:txBody>
          <a:bodyPr wrap="square" rtlCol="0">
            <a:spAutoFit/>
          </a:bodyPr>
          <a:lstStyle/>
          <a:p>
            <a:r>
              <a:rPr kumimoji="1" lang="en-US" altLang="ja-JP" sz="3010" dirty="0"/>
              <a:t>【2017</a:t>
            </a:r>
            <a:r>
              <a:rPr kumimoji="1" lang="ja-JP" altLang="en-US" sz="3010" dirty="0"/>
              <a:t>年</a:t>
            </a:r>
            <a:r>
              <a:rPr kumimoji="1" lang="en-US" altLang="ja-JP" sz="3010" dirty="0"/>
              <a:t>】</a:t>
            </a:r>
            <a:endParaRPr kumimoji="1" lang="ja-JP" altLang="en-US" sz="3010" dirty="0"/>
          </a:p>
        </p:txBody>
      </p:sp>
      <p:sp>
        <p:nvSpPr>
          <p:cNvPr id="40" name="テキスト ボックス 39">
            <a:extLst>
              <a:ext uri="{FF2B5EF4-FFF2-40B4-BE49-F238E27FC236}">
                <a16:creationId xmlns:a16="http://schemas.microsoft.com/office/drawing/2014/main" id="{E71728A0-A3B1-4A2E-9E4F-06DCDD3C5AF8}"/>
              </a:ext>
            </a:extLst>
          </p:cNvPr>
          <p:cNvSpPr txBox="1"/>
          <p:nvPr/>
        </p:nvSpPr>
        <p:spPr>
          <a:xfrm>
            <a:off x="678718" y="8640382"/>
            <a:ext cx="5520147" cy="1481944"/>
          </a:xfrm>
          <a:prstGeom prst="rect">
            <a:avLst/>
          </a:prstGeom>
          <a:noFill/>
        </p:spPr>
        <p:txBody>
          <a:bodyPr wrap="square" rtlCol="0">
            <a:spAutoFit/>
          </a:bodyPr>
          <a:lstStyle/>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5</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回業務体験発表会と第</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1</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回保有技術発表会の同時開催（名古屋）</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愛知県にて合同現場見学会の開催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インフラメンテナンス国民会議に参画</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　「コンクリート診断士会のこれからを考える討論会</a:t>
            </a:r>
            <a:r>
              <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rPr>
              <a:t>VOL2</a:t>
            </a:r>
            <a:r>
              <a:rPr lang="ja-JP" altLang="en-US" sz="1290" kern="100" dirty="0">
                <a:latin typeface="BIZ UDゴシック" panose="020B0400000000000000" pitchFamily="49" charset="-128"/>
                <a:ea typeface="BIZ UDゴシック" panose="020B0400000000000000" pitchFamily="49" charset="-128"/>
                <a:cs typeface="Times New Roman" panose="02020603050405020304" pitchFamily="18" charset="0"/>
              </a:rPr>
              <a:t>」の開催</a:t>
            </a:r>
            <a:endParaRPr lang="en-US" altLang="ja-JP" sz="129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38034555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595</TotalTime>
  <Words>3259</Words>
  <Application>Microsoft Office PowerPoint</Application>
  <PresentationFormat>ユーザー設定</PresentationFormat>
  <Paragraphs>676</Paragraphs>
  <Slides>12</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12</vt:i4>
      </vt:variant>
    </vt:vector>
  </HeadingPairs>
  <TitlesOfParts>
    <vt:vector size="22" baseType="lpstr">
      <vt:lpstr>BIZ UDP明朝 Medium</vt:lpstr>
      <vt:lpstr>BIZ UDゴシック</vt:lpstr>
      <vt:lpstr>ＭＳ Ｐゴシック</vt:lpstr>
      <vt:lpstr>ＭＳ 明朝</vt:lpstr>
      <vt:lpstr>游ゴシック</vt:lpstr>
      <vt:lpstr>Arial</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天野 智雄</dc:creator>
  <cp:lastModifiedBy>TAKATOSHI HARADA</cp:lastModifiedBy>
  <cp:revision>50</cp:revision>
  <cp:lastPrinted>2021-01-27T01:21:02Z</cp:lastPrinted>
  <dcterms:created xsi:type="dcterms:W3CDTF">2021-01-16T02:54:46Z</dcterms:created>
  <dcterms:modified xsi:type="dcterms:W3CDTF">2021-06-10T00:27:44Z</dcterms:modified>
</cp:coreProperties>
</file>